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1.jpeg" ContentType="image/jpeg"/>
  <Override PartName="/ppt/notesSlides/notesSlide16.xml" ContentType="application/vnd.openxmlformats-officedocument.presentationml.notesSlide+xml"/>
  <Override PartName="/ppt/notesSlides/notesSlide17.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9144000" cy="5143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2CD"/>
          </a:solidFill>
        </a:fill>
      </a:tcStyle>
    </a:wholeTbl>
    <a:band2H>
      <a:tcTxStyle b="def" i="def"/>
      <a:tcStyle>
        <a:tcBdr/>
        <a:fill>
          <a:solidFill>
            <a:srgbClr val="FF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b="def" i="def"/>
      <a:tcStyle>
        <a:tcBdr/>
        <a:fill>
          <a:solidFill>
            <a:srgbClr val="EBEE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b="def" i="def"/>
      <a:tcStyle>
        <a:tcBdr/>
        <a:fill>
          <a:solidFill>
            <a:srgbClr val="FCFF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p:nvPr>
            <p:ph type="sldImg"/>
          </p:nvPr>
        </p:nvSpPr>
        <p:spPr>
          <a:xfrm>
            <a:off x="1143000" y="685800"/>
            <a:ext cx="4572000" cy="3429000"/>
          </a:xfrm>
          <a:prstGeom prst="rect">
            <a:avLst/>
          </a:prstGeom>
        </p:spPr>
        <p:txBody>
          <a:bodyPr/>
          <a:lstStyle/>
          <a:p>
            <a:pPr/>
          </a:p>
        </p:txBody>
      </p:sp>
      <p:sp>
        <p:nvSpPr>
          <p:cNvPr id="107" name="Shape 10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 Id="rId3" Type="http://schemas.openxmlformats.org/officeDocument/2006/relationships/hyperlink" Target="https://www.orlandosentinel.com/news/orange-county/os-winter-park-electric-utility-anniversary-20150608-story.html" TargetMode="External"/><Relationship Id="rId4" Type="http://schemas.openxmlformats.org/officeDocument/2006/relationships/hyperlink" Target="https://cityofwinterpark.org/docs/departments/electric-utility/10th-anniversary-presentation-2015-06-01.pdf" TargetMode="External"/><Relationship Id="rId5" Type="http://schemas.openxmlformats.org/officeDocument/2006/relationships/hyperlink" Target="https://doee.dc.gov/sites/default/files/dc/sites/ddoe/publication/attachments/An%20Analysis%20of%20Municipalization%20and%20Related%20Utility%20Practices.pdf" TargetMode="Externa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 Id="rId3" Type="http://schemas.openxmlformats.org/officeDocument/2006/relationships/hyperlink" Target="https://www.ptleader.com/stories/public-power-two-years-later,34770" TargetMode="External"/><Relationship Id="rId4" Type="http://schemas.openxmlformats.org/officeDocument/2006/relationships/hyperlink" Target="https://www.jeffpud.org/assistance/low-income-faqs/" TargetMode="External"/><Relationship Id="rId5" Type="http://schemas.openxmlformats.org/officeDocument/2006/relationships/hyperlink" Target="https://www.jeffpud.org/fuel-mix/" TargetMode="External"/><Relationship Id="rId6" Type="http://schemas.openxmlformats.org/officeDocument/2006/relationships/hyperlink" Target="https://www.publicpower.org/blog/public-power-local-control" TargetMode="Externa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 Id="rId3" Type="http://schemas.openxmlformats.org/officeDocument/2006/relationships/hyperlink" Target="https://www.pghcitypaper.com/pittsburgh/whats-being-done-to-help-pittsburgh-water-and-sewer-authority-tackle-immediate-lead-threat-and-address-high-debt/Content?oid=2583093" TargetMode="External"/><Relationship Id="rId4" Type="http://schemas.openxmlformats.org/officeDocument/2006/relationships/hyperlink" Target="http://www.remunicipalisation.org/#case_Pittsburgh" TargetMode="External"/><Relationship Id="rId5" Type="http://schemas.openxmlformats.org/officeDocument/2006/relationships/hyperlink" Target="https://www.pgh2o.com/your-water/stormwater" TargetMode="External"/><Relationship Id="rId6" Type="http://schemas.openxmlformats.org/officeDocument/2006/relationships/hyperlink" Target="https://www.sierraclub.org/pennsylvania/allegheny/blog/2018/10/our-water-campaign-keep-pittsburghs-water-public" TargetMode="Externa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 Id="rId3" Type="http://schemas.openxmlformats.org/officeDocument/2006/relationships/hyperlink" Target="https://wgme.com/news/local/cmps-spanish-owner-wants-to-move-past-problems-exec-says-during-maine-visit" TargetMode="External"/><Relationship Id="rId4" Type="http://schemas.openxmlformats.org/officeDocument/2006/relationships/hyperlink" Target="https://www.newscentermaine.com/article/news/local/central-maine-power-receives-worst-rating-in-us-in-customer-satisfaction/97-c431c985-9531-4155-99c3-aa89a1d0d6fd" TargetMode="External"/><Relationship Id="rId5" Type="http://schemas.openxmlformats.org/officeDocument/2006/relationships/hyperlink" Target="https://www.chooseenergy.com/news/article/what-are-the-most-and-least-reliable-electric-utilities/" TargetMode="Externa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 Id="rId3" Type="http://schemas.openxmlformats.org/officeDocument/2006/relationships/hyperlink" Target="https://bangordailynews.com/2020/02/20/business/cmps-spanish-owner-wants-to-move-past-problems-exec-says-during-maine-visit" TargetMode="Externa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 Id="rId3" Type="http://schemas.openxmlformats.org/officeDocument/2006/relationships/hyperlink" Target="https://mainebeacon.com/mainers-describe-cost-of-cmp-monopoly-i-ended-up-having-to-file-for-bankruptcy/" TargetMode="Externa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 Id="rId3" Type="http://schemas.openxmlformats.org/officeDocument/2006/relationships/hyperlink" Target="https://www.maine.gov/mpuc/about/annual_report/documents/2018AnnualReportFinalReport4.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ph type="sldImg"/>
          </p:nvPr>
        </p:nvSpPr>
        <p:spPr>
          <a:prstGeom prst="rect">
            <a:avLst/>
          </a:prstGeom>
        </p:spPr>
        <p:txBody>
          <a:bodyPr/>
          <a:lstStyle/>
          <a:p>
            <a:pPr/>
          </a:p>
        </p:txBody>
      </p:sp>
      <p:sp>
        <p:nvSpPr>
          <p:cNvPr id="120" name="Shape 120"/>
          <p:cNvSpPr/>
          <p:nvPr>
            <p:ph type="body" sz="quarter" idx="1"/>
          </p:nvPr>
        </p:nvSpPr>
        <p:spPr>
          <a:prstGeom prst="rect">
            <a:avLst/>
          </a:prstGeom>
        </p:spPr>
        <p:txBody>
          <a:bodyPr/>
          <a:lstStyle>
            <a:lvl1pPr>
              <a:defRPr sz="1100"/>
            </a:lvl1pPr>
          </a:lstStyle>
          <a:p>
            <a:pPr/>
            <a:r>
              <a:t>Maine wants to achieve net zero by 2050. To do so means transforming how Maine’s energy system is run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 name="Shape 207"/>
          <p:cNvSpPr/>
          <p:nvPr>
            <p:ph type="sldImg"/>
          </p:nvPr>
        </p:nvSpPr>
        <p:spPr>
          <a:prstGeom prst="rect">
            <a:avLst/>
          </a:prstGeom>
        </p:spPr>
        <p:txBody>
          <a:bodyPr/>
          <a:lstStyle/>
          <a:p>
            <a:pPr/>
          </a:p>
        </p:txBody>
      </p:sp>
      <p:sp>
        <p:nvSpPr>
          <p:cNvPr id="208" name="Shape 208"/>
          <p:cNvSpPr/>
          <p:nvPr>
            <p:ph type="body" sz="quarter" idx="1"/>
          </p:nvPr>
        </p:nvSpPr>
        <p:spPr>
          <a:prstGeom prst="rect">
            <a:avLst/>
          </a:prstGeom>
        </p:spPr>
        <p:txBody>
          <a:bodyPr/>
          <a:lstStyle/>
          <a:p>
            <a:pPr>
              <a:defRPr sz="1100"/>
            </a:pPr>
            <a:r>
              <a:t>There are examples across the country of cities and states fed up with their investor owned utility. We are far from alone in this fight. For example, in the states of California and New York there is active legislation like ours to transfer ownership away from private interests and into the hands of consumers. At the city level, places like Pueblo, CO; Chicago, IL, and Boston, MA are all thinking about consumer ownership.</a:t>
            </a:r>
          </a:p>
          <a:p>
            <a:pPr>
              <a:defRPr sz="1100"/>
            </a:pPr>
          </a:p>
          <a:p>
            <a:pPr>
              <a:defRPr sz="1100"/>
            </a:pPr>
            <a:r>
              <a:t>But has this been done before? Have cities or states gotten out of their contracts with corporate monopoly utilities? The answer is YES!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0" name="Shape 220"/>
          <p:cNvSpPr/>
          <p:nvPr>
            <p:ph type="sldImg"/>
          </p:nvPr>
        </p:nvSpPr>
        <p:spPr>
          <a:prstGeom prst="rect">
            <a:avLst/>
          </a:prstGeom>
        </p:spPr>
        <p:txBody>
          <a:bodyPr/>
          <a:lstStyle/>
          <a:p>
            <a:pPr/>
          </a:p>
        </p:txBody>
      </p:sp>
      <p:sp>
        <p:nvSpPr>
          <p:cNvPr id="221" name="Shape 221"/>
          <p:cNvSpPr/>
          <p:nvPr>
            <p:ph type="body" sz="quarter" idx="1"/>
          </p:nvPr>
        </p:nvSpPr>
        <p:spPr>
          <a:prstGeom prst="rect">
            <a:avLst/>
          </a:prstGeom>
        </p:spPr>
        <p:txBody>
          <a:bodyPr/>
          <a:lstStyle/>
          <a:p>
            <a:pPr>
              <a:defRPr sz="1100"/>
            </a:pPr>
            <a:r>
              <a:t>Much like in Maine, residents of Winter Park, FL were sick of the </a:t>
            </a:r>
            <a:r>
              <a:rPr u="sng">
                <a:solidFill>
                  <a:schemeClr val="accent5"/>
                </a:solidFill>
                <a:uFill>
                  <a:solidFill>
                    <a:schemeClr val="accent5"/>
                  </a:solidFill>
                </a:uFill>
                <a:hlinkClick r:id="rId3" invalidUrl="" action="" tgtFrame="" tooltip="" history="1" highlightClick="0" endSnd="0"/>
              </a:rPr>
              <a:t>major reliability problem</a:t>
            </a:r>
            <a:r>
              <a:t>s with Progress Energy, the IOU, and wanted to stop the constant outages. Plus, it was sick of Progress Energy making money off a poorly-run energy system. That’s why they decided to take it over.</a:t>
            </a:r>
          </a:p>
          <a:p>
            <a:pPr>
              <a:defRPr sz="1100"/>
            </a:pPr>
            <a:r>
              <a:t>Winter Park Florida finalized its transition to consumer ownership in 2005.</a:t>
            </a:r>
          </a:p>
          <a:p>
            <a:pPr marL="457200" indent="-298450">
              <a:buClr>
                <a:srgbClr val="000000"/>
              </a:buClr>
              <a:buSzPts val="1100"/>
              <a:buFont typeface="Arial"/>
              <a:buChar char="-"/>
              <a:defRPr sz="1100"/>
            </a:pPr>
            <a:r>
              <a:t>Voter turnout was the highest they had seen </a:t>
            </a:r>
            <a:r>
              <a:rPr u="sng">
                <a:solidFill>
                  <a:schemeClr val="accent5"/>
                </a:solidFill>
                <a:uFill>
                  <a:solidFill>
                    <a:schemeClr val="accent5"/>
                  </a:solidFill>
                </a:uFill>
                <a:hlinkClick r:id="rId4" invalidUrl="" action="" tgtFrame="" tooltip="" history="1" highlightClick="0" endSnd="0"/>
              </a:rPr>
              <a:t>since the 1980s</a:t>
            </a:r>
            <a:r>
              <a:t> and the city overwhelmingly voted in favor of consumer ownership. </a:t>
            </a:r>
            <a:r>
              <a:rPr u="sng">
                <a:solidFill>
                  <a:schemeClr val="accent5"/>
                </a:solidFill>
                <a:uFill>
                  <a:solidFill>
                    <a:schemeClr val="accent5"/>
                  </a:solidFill>
                </a:uFill>
                <a:hlinkClick r:id="rId5" invalidUrl="" action="" tgtFrame="" tooltip="" history="1" highlightClick="0" endSnd="0"/>
              </a:rPr>
              <a:t>69% of people voted for consumer ownership</a:t>
            </a:r>
          </a:p>
          <a:p>
            <a:pPr marL="457200" indent="-298450">
              <a:buClr>
                <a:srgbClr val="000000"/>
              </a:buClr>
              <a:buSzPts val="1100"/>
              <a:buFont typeface="Arial"/>
              <a:buChar char="-"/>
              <a:defRPr sz="1100"/>
            </a:pPr>
            <a:r>
              <a:t>This did not come without opposition-- the IOU Progress Energy spent</a:t>
            </a:r>
            <a:r>
              <a:rPr u="sng">
                <a:solidFill>
                  <a:schemeClr val="accent5"/>
                </a:solidFill>
                <a:uFill>
                  <a:solidFill>
                    <a:schemeClr val="accent5"/>
                  </a:solidFill>
                </a:uFill>
                <a:hlinkClick r:id="rId4" invalidUrl="" action="" tgtFrame="" tooltip="" history="1" highlightClick="0" endSnd="0"/>
              </a:rPr>
              <a:t> half a million dollars</a:t>
            </a:r>
            <a:r>
              <a:t> to stop the municipalization (some from ratepayer money!)</a:t>
            </a:r>
          </a:p>
          <a:p>
            <a:pPr marL="457200" indent="-298450">
              <a:buClr>
                <a:srgbClr val="000000"/>
              </a:buClr>
              <a:buSzPts val="1100"/>
              <a:buFont typeface="Arial"/>
              <a:buChar char="-"/>
              <a:defRPr sz="1100"/>
            </a:pPr>
            <a:r>
              <a:t>The city was able to pay back the costs of buying the system within 10 years (it borrowed directly from the city’s general fund)</a:t>
            </a:r>
          </a:p>
          <a:p>
            <a:pPr marL="457200" indent="-298450">
              <a:buClr>
                <a:srgbClr val="000000"/>
              </a:buClr>
              <a:buSzPts val="1100"/>
              <a:buFont typeface="Arial"/>
              <a:buChar char="-"/>
              <a:defRPr sz="1100"/>
            </a:pPr>
            <a:r>
              <a:t>Since the transfer of ownership, reliability has improved dramatically-- in large part from burying wires-- and they were better equipped to handle the increasing number of storms hitting FL. They were able to also invest in broadband when they buried the wires, providing a new and important service to the city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4" name="Shape 234"/>
          <p:cNvSpPr/>
          <p:nvPr>
            <p:ph type="sldImg"/>
          </p:nvPr>
        </p:nvSpPr>
        <p:spPr>
          <a:prstGeom prst="rect">
            <a:avLst/>
          </a:prstGeom>
        </p:spPr>
        <p:txBody>
          <a:bodyPr/>
          <a:lstStyle/>
          <a:p>
            <a:pPr/>
          </a:p>
        </p:txBody>
      </p:sp>
      <p:sp>
        <p:nvSpPr>
          <p:cNvPr id="235" name="Shape 235"/>
          <p:cNvSpPr/>
          <p:nvPr>
            <p:ph type="body" sz="quarter" idx="1"/>
          </p:nvPr>
        </p:nvSpPr>
        <p:spPr>
          <a:prstGeom prst="rect">
            <a:avLst/>
          </a:prstGeom>
        </p:spPr>
        <p:txBody>
          <a:bodyPr/>
          <a:lstStyle/>
          <a:p>
            <a:pPr>
              <a:defRPr sz="1100"/>
            </a:pPr>
            <a:r>
              <a:t>Jefferson County, Washington wanted to make energy more affordable and tap into more clean energy through the network of consumer-owned utilities, particularly the federally-owned Bonneville Power Administration. After transitioning to full consumer ownership, the city saw outcomes on the initial promise, including:</a:t>
            </a:r>
          </a:p>
          <a:p>
            <a:pPr>
              <a:defRPr sz="1100"/>
            </a:pPr>
          </a:p>
          <a:p>
            <a:pPr marL="457200" indent="-298450">
              <a:buClr>
                <a:srgbClr val="000000"/>
              </a:buClr>
              <a:buSzPts val="1100"/>
              <a:buFont typeface="Arial"/>
              <a:buChar char="-"/>
              <a:defRPr sz="1100"/>
            </a:pPr>
            <a:r>
              <a:t>Increased local jobs from skeletal staff of </a:t>
            </a:r>
            <a:r>
              <a:rPr u="sng">
                <a:solidFill>
                  <a:schemeClr val="accent5"/>
                </a:solidFill>
                <a:uFill>
                  <a:solidFill>
                    <a:schemeClr val="accent5"/>
                  </a:solidFill>
                </a:uFill>
                <a:hlinkClick r:id="rId3" invalidUrl="" action="" tgtFrame="" tooltip="" history="1" highlightClick="0" endSnd="0"/>
              </a:rPr>
              <a:t>3 to over 30 locally</a:t>
            </a:r>
          </a:p>
          <a:p>
            <a:pPr marL="457200" indent="-298450">
              <a:buClr>
                <a:srgbClr val="000000"/>
              </a:buClr>
              <a:buSzPts val="1100"/>
              <a:buFont typeface="Arial"/>
              <a:buChar char="-"/>
              <a:defRPr sz="1100" u="sng">
                <a:solidFill>
                  <a:srgbClr val="2200CC"/>
                </a:solidFill>
              </a:defRPr>
            </a:pPr>
            <a:r>
              <a:rPr>
                <a:solidFill>
                  <a:schemeClr val="accent5"/>
                </a:solidFill>
                <a:uFill>
                  <a:solidFill>
                    <a:schemeClr val="accent5"/>
                  </a:solidFill>
                </a:uFill>
                <a:hlinkClick r:id="rId4" invalidUrl="" action="" tgtFrame="" tooltip="" history="1" highlightClick="0" endSnd="0"/>
              </a:rPr>
              <a:t>Low income credits</a:t>
            </a:r>
            <a:r>
              <a:rPr u="none">
                <a:solidFill>
                  <a:srgbClr val="000000"/>
                </a:solidFill>
              </a:rPr>
              <a:t> for seniors or qualifying homes, including lowering costs for their sewers</a:t>
            </a:r>
          </a:p>
          <a:p>
            <a:pPr marL="457200" indent="-298450">
              <a:buClr>
                <a:srgbClr val="000000"/>
              </a:buClr>
              <a:buSzPts val="1100"/>
              <a:buFont typeface="Arial"/>
              <a:buChar char="-"/>
              <a:defRPr sz="1100" u="sng">
                <a:solidFill>
                  <a:srgbClr val="2200CC"/>
                </a:solidFill>
              </a:defRPr>
            </a:pPr>
            <a:r>
              <a:rPr>
                <a:solidFill>
                  <a:schemeClr val="accent5"/>
                </a:solidFill>
                <a:uFill>
                  <a:solidFill>
                    <a:schemeClr val="accent5"/>
                  </a:solidFill>
                </a:uFill>
                <a:hlinkClick r:id="rId5" invalidUrl="" action="" tgtFrame="" tooltip="" history="1" highlightClick="0" endSnd="0"/>
              </a:rPr>
              <a:t>97% carbon free</a:t>
            </a:r>
            <a:r>
              <a:rPr u="none">
                <a:solidFill>
                  <a:srgbClr val="000000"/>
                </a:solidFill>
              </a:rPr>
              <a:t>, largely coming from their access to lower cost hydro through their preferred relationship with the Bonneville Power Authority  (accessible to coop and public power) - the </a:t>
            </a:r>
            <a:r>
              <a:rPr>
                <a:solidFill>
                  <a:schemeClr val="accent5"/>
                </a:solidFill>
                <a:uFill>
                  <a:solidFill>
                    <a:schemeClr val="accent5"/>
                  </a:solidFill>
                </a:uFill>
                <a:hlinkClick r:id="rId6" invalidUrl="" action="" tgtFrame="" tooltip="" history="1" highlightClick="0" endSnd="0"/>
              </a:rPr>
              <a:t>IOU had 60%</a:t>
            </a:r>
            <a:r>
              <a:rPr u="none">
                <a:solidFill>
                  <a:srgbClr val="000000"/>
                </a:solidFill>
              </a:rPr>
              <a:t> from coal and natural gas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7" name="Shape 247"/>
          <p:cNvSpPr/>
          <p:nvPr>
            <p:ph type="sldImg"/>
          </p:nvPr>
        </p:nvSpPr>
        <p:spPr>
          <a:prstGeom prst="rect">
            <a:avLst/>
          </a:prstGeom>
        </p:spPr>
        <p:txBody>
          <a:bodyPr/>
          <a:lstStyle/>
          <a:p>
            <a:pPr/>
          </a:p>
        </p:txBody>
      </p:sp>
      <p:sp>
        <p:nvSpPr>
          <p:cNvPr id="248" name="Shape 248"/>
          <p:cNvSpPr/>
          <p:nvPr>
            <p:ph type="body" sz="quarter" idx="1"/>
          </p:nvPr>
        </p:nvSpPr>
        <p:spPr>
          <a:prstGeom prst="rect">
            <a:avLst/>
          </a:prstGeom>
        </p:spPr>
        <p:txBody>
          <a:bodyPr/>
          <a:lstStyle/>
          <a:p>
            <a:pPr>
              <a:defRPr sz="1100"/>
            </a:pPr>
            <a:r>
              <a:t>Much like energy, water is a core service in our economy. And similarly, much of our water infrastructure IS consumer owned. But some cities’ water systems have been privatized over the years like Pittsburgh.</a:t>
            </a:r>
          </a:p>
          <a:p>
            <a:pPr>
              <a:defRPr sz="1100"/>
            </a:pPr>
          </a:p>
          <a:p>
            <a:pPr>
              <a:defRPr sz="1100"/>
            </a:pPr>
            <a:r>
              <a:t>The private multinational Veolia eroded its relationship with the the Pittsburgh public as they failed to invest in the infrastructure, laid off staff, and allowed more pollution. In particular, it may be culpable for the </a:t>
            </a:r>
            <a:r>
              <a:rPr u="sng">
                <a:solidFill>
                  <a:schemeClr val="accent5"/>
                </a:solidFill>
                <a:uFill>
                  <a:solidFill>
                    <a:schemeClr val="accent5"/>
                  </a:solidFill>
                </a:uFill>
                <a:hlinkClick r:id="rId3" invalidUrl="" action="" tgtFrame="" tooltip="" history="1" highlightClick="0" endSnd="0"/>
              </a:rPr>
              <a:t>high levels of lead </a:t>
            </a:r>
            <a:r>
              <a:t>currently in the water.</a:t>
            </a:r>
          </a:p>
          <a:p>
            <a:pPr>
              <a:defRPr sz="1100"/>
            </a:pPr>
          </a:p>
          <a:p>
            <a:pPr>
              <a:defRPr sz="1100"/>
            </a:pPr>
            <a:r>
              <a:t>After transferring back to consumer ownership:</a:t>
            </a:r>
          </a:p>
          <a:p>
            <a:pPr marL="457200" indent="-298450">
              <a:buClr>
                <a:srgbClr val="000000"/>
              </a:buClr>
              <a:buSzPts val="1200"/>
              <a:buFont typeface="Arial"/>
              <a:buChar char="-"/>
              <a:defRPr sz="1200">
                <a:latin typeface="Times New Roman"/>
                <a:ea typeface="Times New Roman"/>
                <a:cs typeface="Times New Roman"/>
                <a:sym typeface="Times New Roman"/>
              </a:defRPr>
            </a:pPr>
            <a:r>
              <a:t> Enabled </a:t>
            </a:r>
            <a:r>
              <a:rPr u="sng">
                <a:solidFill>
                  <a:schemeClr val="accent5"/>
                </a:solidFill>
                <a:uFill>
                  <a:solidFill>
                    <a:schemeClr val="accent5"/>
                  </a:solidFill>
                </a:uFill>
                <a:hlinkClick r:id="rId4" invalidUrl="" action="" tgtFrame="" tooltip="" history="1" highlightClick="0" endSnd="0"/>
              </a:rPr>
              <a:t>community advisory committees</a:t>
            </a:r>
            <a:r>
              <a:t> related to water quality, water affordability, and stormwater that allow for increased community participation</a:t>
            </a:r>
          </a:p>
          <a:p>
            <a:pPr marL="457200" indent="-304800">
              <a:buClr>
                <a:srgbClr val="000000"/>
              </a:buClr>
              <a:buSzPts val="1200"/>
              <a:buFont typeface="Times New Roman"/>
              <a:buChar char="-"/>
              <a:defRPr sz="1200">
                <a:latin typeface="Times New Roman"/>
                <a:ea typeface="Times New Roman"/>
                <a:cs typeface="Times New Roman"/>
                <a:sym typeface="Times New Roman"/>
              </a:defRPr>
            </a:pPr>
            <a:r>
              <a:t>Implemented its city wide “</a:t>
            </a:r>
            <a:r>
              <a:rPr u="sng">
                <a:solidFill>
                  <a:schemeClr val="accent5"/>
                </a:solidFill>
                <a:uFill>
                  <a:solidFill>
                    <a:schemeClr val="accent5"/>
                  </a:solidFill>
                </a:uFill>
                <a:hlinkClick r:id="rId5" invalidUrl="" action="" tgtFrame="" tooltip="" history="1" highlightClick="0" endSnd="0"/>
              </a:rPr>
              <a:t>Green First</a:t>
            </a:r>
            <a:r>
              <a:t>” plan to build better stormwater infrastructure that leverages the natural environment for multiplicative benefits</a:t>
            </a:r>
          </a:p>
          <a:p>
            <a:pPr marL="457200" indent="-304800">
              <a:buClr>
                <a:srgbClr val="000000"/>
              </a:buClr>
              <a:buSzPts val="1200"/>
              <a:buFont typeface="Times New Roman"/>
              <a:buChar char="-"/>
              <a:defRPr sz="1200" u="sng">
                <a:solidFill>
                  <a:srgbClr val="2200CC"/>
                </a:solidFill>
                <a:latin typeface="Times New Roman"/>
                <a:ea typeface="Times New Roman"/>
                <a:cs typeface="Times New Roman"/>
                <a:sym typeface="Times New Roman"/>
              </a:defRPr>
            </a:pPr>
            <a:r>
              <a:rPr>
                <a:solidFill>
                  <a:schemeClr val="accent5"/>
                </a:solidFill>
                <a:uFill>
                  <a:solidFill>
                    <a:schemeClr val="accent5"/>
                  </a:solidFill>
                </a:uFill>
                <a:hlinkClick r:id="rId6" invalidUrl="" action="" tgtFrame="" tooltip="" history="1" highlightClick="0" endSnd="0"/>
              </a:rPr>
              <a:t>Lower-cost municipal bonds for investment at 4%</a:t>
            </a:r>
            <a:r>
              <a:rPr u="none">
                <a:solidFill>
                  <a:srgbClr val="000000"/>
                </a:solidFill>
              </a:rPr>
              <a:t> instead of 8% or as high as 12-15% with a private utility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9" name="Shape 259"/>
          <p:cNvSpPr/>
          <p:nvPr>
            <p:ph type="sldImg"/>
          </p:nvPr>
        </p:nvSpPr>
        <p:spPr>
          <a:prstGeom prst="rect">
            <a:avLst/>
          </a:prstGeom>
        </p:spPr>
        <p:txBody>
          <a:bodyPr/>
          <a:lstStyle/>
          <a:p>
            <a:pPr/>
          </a:p>
        </p:txBody>
      </p:sp>
      <p:sp>
        <p:nvSpPr>
          <p:cNvPr id="260" name="Shape 260"/>
          <p:cNvSpPr/>
          <p:nvPr>
            <p:ph type="body" sz="quarter" idx="1"/>
          </p:nvPr>
        </p:nvSpPr>
        <p:spPr>
          <a:prstGeom prst="rect">
            <a:avLst/>
          </a:prstGeom>
        </p:spPr>
        <p:txBody>
          <a:bodyPr/>
          <a:lstStyle/>
          <a:p>
            <a:pPr marL="457200" indent="-298450">
              <a:buClr>
                <a:srgbClr val="000000"/>
              </a:buClr>
              <a:buSzPts val="1100"/>
              <a:buFont typeface="Arial"/>
              <a:buChar char="-"/>
              <a:defRPr sz="1100"/>
            </a:pPr>
            <a:r>
              <a:t>This is a Picture of Iberdrola headquarters in Bilbao, Spain</a:t>
            </a:r>
          </a:p>
          <a:p>
            <a:pPr marL="457200" indent="-298450">
              <a:buClr>
                <a:srgbClr val="000000"/>
              </a:buClr>
              <a:buSzPts val="1100"/>
              <a:buFont typeface="Arial"/>
              <a:buChar char="-"/>
              <a:defRPr sz="1100"/>
            </a:pPr>
            <a:r>
              <a:t>CMP has come under fire for erroneous billing practices - dramatically overcharging low-income Mainers already disproportionately burdened by high energy bills. </a:t>
            </a:r>
          </a:p>
          <a:p>
            <a:pPr marL="457200" indent="-298450">
              <a:buClr>
                <a:srgbClr val="000000"/>
              </a:buClr>
              <a:buSzPts val="1100"/>
              <a:buFont typeface="Arial"/>
              <a:buChar char="-"/>
              <a:defRPr sz="1100"/>
            </a:pPr>
            <a:r>
              <a:t>At the same time, the multinational owners of its parent company based in Spain say that CMP has </a:t>
            </a:r>
            <a:r>
              <a:rPr u="sng">
                <a:solidFill>
                  <a:schemeClr val="accent5"/>
                </a:solidFill>
                <a:uFill>
                  <a:solidFill>
                    <a:schemeClr val="accent5"/>
                  </a:solidFill>
                </a:uFill>
                <a:hlinkClick r:id="rId3" invalidUrl="" action="" tgtFrame="" tooltip="" history="1" highlightClick="0" endSnd="0"/>
              </a:rPr>
              <a:t>“doubled” its net income</a:t>
            </a:r>
            <a:r>
              <a:t> in the past 10 years </a:t>
            </a:r>
          </a:p>
          <a:p>
            <a:pPr marL="457200" indent="-298450">
              <a:buClr>
                <a:srgbClr val="000000"/>
              </a:buClr>
              <a:buSzPts val="1100"/>
              <a:buFont typeface="Arial"/>
              <a:buChar char="-"/>
              <a:defRPr sz="1100"/>
            </a:pPr>
            <a:r>
              <a:t>Ranked </a:t>
            </a:r>
            <a:r>
              <a:rPr u="sng">
                <a:solidFill>
                  <a:schemeClr val="accent5"/>
                </a:solidFill>
                <a:uFill>
                  <a:solidFill>
                    <a:schemeClr val="accent5"/>
                  </a:solidFill>
                </a:uFill>
                <a:hlinkClick r:id="rId4" invalidUrl="" action="" tgtFrame="" tooltip="" history="1" highlightClick="0" endSnd="0"/>
              </a:rPr>
              <a:t>worst in the nation </a:t>
            </a:r>
            <a:r>
              <a:t>for customer satisfaction</a:t>
            </a:r>
          </a:p>
          <a:p>
            <a:pPr marL="457200" indent="-298450">
              <a:buClr>
                <a:srgbClr val="000000"/>
              </a:buClr>
              <a:buSzPts val="1100"/>
              <a:buFont typeface="Arial"/>
              <a:buChar char="-"/>
              <a:defRPr sz="1100"/>
            </a:pPr>
            <a:r>
              <a:t>Some of the </a:t>
            </a:r>
            <a:r>
              <a:rPr u="sng">
                <a:solidFill>
                  <a:schemeClr val="accent5"/>
                </a:solidFill>
                <a:uFill>
                  <a:solidFill>
                    <a:schemeClr val="accent5"/>
                  </a:solidFill>
                </a:uFill>
                <a:hlinkClick r:id="rId5" invalidUrl="" action="" tgtFrame="" tooltip="" history="1" highlightClick="0" endSnd="0"/>
              </a:rPr>
              <a:t>worst reliability in the country.</a:t>
            </a:r>
            <a:r>
              <a:t> Over 2,600 minutes of lost energy per customer.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5" name="Shape 265"/>
          <p:cNvSpPr/>
          <p:nvPr>
            <p:ph type="sldImg"/>
          </p:nvPr>
        </p:nvSpPr>
        <p:spPr>
          <a:prstGeom prst="rect">
            <a:avLst/>
          </a:prstGeom>
        </p:spPr>
        <p:txBody>
          <a:bodyPr/>
          <a:lstStyle/>
          <a:p>
            <a:pPr/>
          </a:p>
        </p:txBody>
      </p:sp>
      <p:sp>
        <p:nvSpPr>
          <p:cNvPr id="266" name="Shape 266"/>
          <p:cNvSpPr/>
          <p:nvPr>
            <p:ph type="body" sz="quarter" idx="1"/>
          </p:nvPr>
        </p:nvSpPr>
        <p:spPr>
          <a:prstGeom prst="rect">
            <a:avLst/>
          </a:prstGeom>
        </p:spPr>
        <p:txBody>
          <a:bodyPr/>
          <a:lstStyle/>
          <a:p>
            <a:pPr>
              <a:defRPr sz="1500">
                <a:solidFill>
                  <a:srgbClr val="333333"/>
                </a:solidFill>
                <a:latin typeface="Georgia"/>
                <a:ea typeface="Georgia"/>
                <a:cs typeface="Georgia"/>
                <a:sym typeface="Georgia"/>
              </a:defRPr>
            </a:pPr>
            <a:r>
              <a:t>“Before CMP was part of Avangrid, money made was invested back into the company. When parent Avangrid became public, it shared dividends with shareholders”</a:t>
            </a:r>
          </a:p>
          <a:p>
            <a:pPr>
              <a:defRPr sz="1500">
                <a:solidFill>
                  <a:srgbClr val="333333"/>
                </a:solidFill>
                <a:latin typeface="Georgia"/>
                <a:ea typeface="Georgia"/>
                <a:cs typeface="Georgia"/>
                <a:sym typeface="Georgia"/>
              </a:defRPr>
            </a:pPr>
            <a:r>
              <a:t>“CMP has doubled its net income and earnings... in the past 10 years.”</a:t>
            </a:r>
          </a:p>
          <a:p>
            <a:pPr>
              <a:defRPr sz="1100"/>
            </a:pPr>
          </a:p>
          <a:p>
            <a:pPr>
              <a:defRPr sz="1100" u="sng">
                <a:solidFill>
                  <a:srgbClr val="2200CC"/>
                </a:solidFill>
              </a:defRPr>
            </a:pPr>
            <a:r>
              <a:rPr>
                <a:solidFill>
                  <a:schemeClr val="accent5"/>
                </a:solidFill>
                <a:uFill>
                  <a:solidFill>
                    <a:schemeClr val="accent5"/>
                  </a:solidFill>
                </a:uFill>
                <a:hlinkClick r:id="rId3" invalidUrl="" action="" tgtFrame="" tooltip="" history="1" highlightClick="0" endSnd="0"/>
              </a:rPr>
              <a:t>https://bangordailynews.com/2020/02/20/business/cmps-spanish-owner-wants-to-move-past-problems-exec-says-during-maine-visit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Shape 273"/>
          <p:cNvSpPr/>
          <p:nvPr>
            <p:ph type="sldImg"/>
          </p:nvPr>
        </p:nvSpPr>
        <p:spPr>
          <a:prstGeom prst="rect">
            <a:avLst/>
          </a:prstGeom>
        </p:spPr>
        <p:txBody>
          <a:bodyPr/>
          <a:lstStyle/>
          <a:p>
            <a:pPr/>
          </a:p>
        </p:txBody>
      </p:sp>
      <p:sp>
        <p:nvSpPr>
          <p:cNvPr id="274" name="Shape 274"/>
          <p:cNvSpPr/>
          <p:nvPr>
            <p:ph type="body" sz="quarter" idx="1"/>
          </p:nvPr>
        </p:nvSpPr>
        <p:spPr>
          <a:prstGeom prst="rect">
            <a:avLst/>
          </a:prstGeom>
        </p:spPr>
        <p:txBody>
          <a:bodyPr/>
          <a:lstStyle/>
          <a:p>
            <a:pPr>
              <a:defRPr sz="1100" u="sng">
                <a:solidFill>
                  <a:srgbClr val="2200CC"/>
                </a:solidFill>
              </a:defRPr>
            </a:pPr>
            <a:r>
              <a:rPr>
                <a:solidFill>
                  <a:schemeClr val="accent5"/>
                </a:solidFill>
                <a:uFill>
                  <a:solidFill>
                    <a:schemeClr val="accent5"/>
                  </a:solidFill>
                </a:uFill>
                <a:hlinkClick r:id="rId3" invalidUrl="" action="" tgtFrame="" tooltip="" history="1" highlightClick="0" endSnd="0"/>
              </a:rPr>
              <a:t>Quote from a </a:t>
            </a:r>
            <a:r>
              <a:rPr>
                <a:solidFill>
                  <a:schemeClr val="accent5"/>
                </a:solidFill>
                <a:uFill>
                  <a:solidFill>
                    <a:schemeClr val="accent5"/>
                  </a:solidFill>
                </a:uFill>
                <a:hlinkClick r:id="rId3" invalidUrl="" action="" tgtFrame="" tooltip="" history="1" highlightClick="0" endSnd="0"/>
              </a:rPr>
              <a:t>hearing</a:t>
            </a:r>
            <a:r>
              <a:rPr>
                <a:solidFill>
                  <a:schemeClr val="accent5"/>
                </a:solidFill>
                <a:uFill>
                  <a:solidFill>
                    <a:schemeClr val="accent5"/>
                  </a:solidFill>
                </a:uFill>
                <a:hlinkClick r:id="rId3" invalidUrl="" action="" tgtFrame="" tooltip="" history="1" highlightClick="0" endSnd="0"/>
              </a:rPr>
              <a:t> on the rate increase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 name="Shape 278"/>
          <p:cNvSpPr/>
          <p:nvPr>
            <p:ph type="sldImg"/>
          </p:nvPr>
        </p:nvSpPr>
        <p:spPr>
          <a:prstGeom prst="rect">
            <a:avLst/>
          </a:prstGeom>
        </p:spPr>
        <p:txBody>
          <a:bodyPr/>
          <a:lstStyle/>
          <a:p>
            <a:pPr/>
          </a:p>
        </p:txBody>
      </p:sp>
      <p:sp>
        <p:nvSpPr>
          <p:cNvPr id="279" name="Shape 279"/>
          <p:cNvSpPr/>
          <p:nvPr>
            <p:ph type="body" sz="quarter" idx="1"/>
          </p:nvPr>
        </p:nvSpPr>
        <p:spPr>
          <a:prstGeom prst="rect">
            <a:avLst/>
          </a:prstGeom>
        </p:spPr>
        <p:txBody>
          <a:bodyPr/>
          <a:lstStyle/>
          <a:p>
            <a:pPr marL="457200" indent="-298450">
              <a:buClr>
                <a:srgbClr val="000000"/>
              </a:buClr>
              <a:buSzPts val="1100"/>
              <a:buFont typeface="Arial"/>
              <a:buChar char="-"/>
              <a:defRPr sz="1100"/>
            </a:pPr>
            <a:r>
              <a:t>Going against Central Maine Power will not be easy</a:t>
            </a:r>
          </a:p>
          <a:p>
            <a:pPr marL="457200" indent="-298450">
              <a:buClr>
                <a:srgbClr val="000000"/>
              </a:buClr>
              <a:buSzPts val="1100"/>
              <a:buFont typeface="Arial"/>
              <a:buChar char="-"/>
              <a:defRPr sz="1100"/>
            </a:pPr>
            <a:r>
              <a:t>Investor owned utilities have major political power that they have weaponized against campaigns like this one</a:t>
            </a:r>
          </a:p>
          <a:p>
            <a:pPr marL="457200" indent="-298450">
              <a:buClr>
                <a:srgbClr val="000000"/>
              </a:buClr>
              <a:buSzPts val="1100"/>
              <a:buFont typeface="Arial"/>
              <a:buChar char="-"/>
              <a:defRPr sz="1100"/>
            </a:pPr>
            <a:r>
              <a:t>They’ve also rolled back commitments to climate and forced through projects that communities are against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 name="Shape 127"/>
          <p:cNvSpPr/>
          <p:nvPr>
            <p:ph type="sldImg"/>
          </p:nvPr>
        </p:nvSpPr>
        <p:spPr>
          <a:prstGeom prst="rect">
            <a:avLst/>
          </a:prstGeom>
        </p:spPr>
        <p:txBody>
          <a:bodyPr/>
          <a:lstStyle/>
          <a:p>
            <a:pPr/>
          </a:p>
        </p:txBody>
      </p:sp>
      <p:sp>
        <p:nvSpPr>
          <p:cNvPr id="128" name="Shape 128"/>
          <p:cNvSpPr/>
          <p:nvPr>
            <p:ph type="body" sz="quarter" idx="1"/>
          </p:nvPr>
        </p:nvSpPr>
        <p:spPr>
          <a:prstGeom prst="rect">
            <a:avLst/>
          </a:prstGeom>
        </p:spPr>
        <p:txBody>
          <a:bodyPr/>
          <a:lstStyle/>
          <a:p>
            <a:pPr marL="457200" indent="-298450">
              <a:buClr>
                <a:srgbClr val="000000"/>
              </a:buClr>
              <a:buSzPts val="1100"/>
              <a:buFont typeface="Arial"/>
              <a:buChar char="-"/>
              <a:defRPr sz="1100"/>
            </a:pPr>
            <a:r>
              <a:t>Moving towards a renewably-powered energy system means transforming gas into electric in our homes, moving towards electric transport and cars, this means we will need three times more electric power than we currently use! </a:t>
            </a:r>
          </a:p>
          <a:p>
            <a:pPr marL="457200" indent="-298450">
              <a:buClr>
                <a:srgbClr val="000000"/>
              </a:buClr>
              <a:buSzPts val="1100"/>
              <a:buFont typeface="Arial"/>
              <a:buChar char="-"/>
              <a:defRPr sz="1100"/>
            </a:pPr>
            <a:r>
              <a:t>Plus, we need major investments in our antiquated grid so that it can handle solar and wind, and manage the new flows of decentralized renewable energy</a:t>
            </a:r>
          </a:p>
          <a:p>
            <a:pPr marL="457200" indent="-298450">
              <a:buClr>
                <a:srgbClr val="000000"/>
              </a:buClr>
              <a:buSzPts val="1100"/>
              <a:buFont typeface="Arial"/>
              <a:buChar char="-"/>
              <a:defRPr sz="1100"/>
            </a:pPr>
            <a:r>
              <a:t>This makes control over the energy grid VITAL to Maine’s ambitious energy goals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 name="Shape 132"/>
          <p:cNvSpPr/>
          <p:nvPr>
            <p:ph type="sldImg"/>
          </p:nvPr>
        </p:nvSpPr>
        <p:spPr>
          <a:prstGeom prst="rect">
            <a:avLst/>
          </a:prstGeom>
        </p:spPr>
        <p:txBody>
          <a:bodyPr/>
          <a:lstStyle/>
          <a:p>
            <a:pPr/>
          </a:p>
        </p:txBody>
      </p:sp>
      <p:sp>
        <p:nvSpPr>
          <p:cNvPr id="133" name="Shape 133"/>
          <p:cNvSpPr/>
          <p:nvPr>
            <p:ph type="body" sz="quarter" idx="1"/>
          </p:nvPr>
        </p:nvSpPr>
        <p:spPr>
          <a:prstGeom prst="rect">
            <a:avLst/>
          </a:prstGeom>
        </p:spPr>
        <p:txBody>
          <a:bodyPr/>
          <a:lstStyle>
            <a:lvl1pPr>
              <a:defRPr sz="1100"/>
            </a:lvl1pPr>
          </a:lstStyle>
          <a:p>
            <a:pPr/>
            <a:r>
              <a:t>To actually achieve these ambitious goals we need a consumer owned utility.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 name="Shape 136"/>
          <p:cNvSpPr/>
          <p:nvPr>
            <p:ph type="sldImg"/>
          </p:nvPr>
        </p:nvSpPr>
        <p:spPr>
          <a:prstGeom prst="rect">
            <a:avLst/>
          </a:prstGeom>
        </p:spPr>
        <p:txBody>
          <a:bodyPr/>
          <a:lstStyle/>
          <a:p>
            <a:pPr/>
          </a:p>
        </p:txBody>
      </p:sp>
      <p:sp>
        <p:nvSpPr>
          <p:cNvPr id="137" name="Shape 137"/>
          <p:cNvSpPr/>
          <p:nvPr>
            <p:ph type="body" sz="quarter" idx="1"/>
          </p:nvPr>
        </p:nvSpPr>
        <p:spPr>
          <a:prstGeom prst="rect">
            <a:avLst/>
          </a:prstGeom>
        </p:spPr>
        <p:txBody>
          <a:bodyPr/>
          <a:lstStyle>
            <a:lvl1pPr>
              <a:defRPr sz="1100"/>
            </a:lvl1pPr>
          </a:lstStyle>
          <a:p>
            <a:pPr/>
            <a:r>
              <a:t>That’s why we are supporting legislation to create a consumer owned utility in Maine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Shape 172"/>
          <p:cNvSpPr/>
          <p:nvPr>
            <p:ph type="sldImg"/>
          </p:nvPr>
        </p:nvSpPr>
        <p:spPr>
          <a:prstGeom prst="rect">
            <a:avLst/>
          </a:prstGeom>
        </p:spPr>
        <p:txBody>
          <a:bodyPr/>
          <a:lstStyle/>
          <a:p>
            <a:pPr/>
          </a:p>
        </p:txBody>
      </p:sp>
      <p:sp>
        <p:nvSpPr>
          <p:cNvPr id="173" name="Shape 173"/>
          <p:cNvSpPr/>
          <p:nvPr>
            <p:ph type="body" sz="quarter" idx="1"/>
          </p:nvPr>
        </p:nvSpPr>
        <p:spPr>
          <a:prstGeom prst="rect">
            <a:avLst/>
          </a:prstGeom>
        </p:spPr>
        <p:txBody>
          <a:bodyPr/>
          <a:lstStyle/>
          <a:p>
            <a:pPr marL="457200" indent="-298450">
              <a:buClr>
                <a:srgbClr val="000000"/>
              </a:buClr>
              <a:buSzPts val="1100"/>
              <a:buFont typeface="Arial"/>
              <a:buChar char="-"/>
              <a:defRPr sz="1100"/>
            </a:pPr>
            <a:r>
              <a:t>In the next few years, our grid needs between $10 and $15 billion in investments so we can have a clean and resilient energy grid and electrified economy</a:t>
            </a:r>
          </a:p>
          <a:p>
            <a:pPr marL="457200" indent="-298450">
              <a:buClr>
                <a:srgbClr val="000000"/>
              </a:buClr>
              <a:buSzPts val="1100"/>
              <a:buFont typeface="Arial"/>
              <a:buChar char="-"/>
              <a:defRPr sz="1100"/>
            </a:pPr>
            <a:r>
              <a:t>Not only would CMP and Emera have to borrow money for those investments at 8% or more, they also take a cut for their own revenues! </a:t>
            </a:r>
          </a:p>
          <a:p>
            <a:pPr marL="457200" indent="-298450">
              <a:buClr>
                <a:srgbClr val="000000"/>
              </a:buClr>
              <a:buSzPts val="1100"/>
              <a:buFont typeface="Arial"/>
              <a:buChar char="-"/>
              <a:defRPr sz="1100"/>
            </a:pPr>
            <a:r>
              <a:t>In comparison, as a nonprofit consumer owned utility, we would get access to much cheaper financing (around 3%) </a:t>
            </a:r>
            <a:r>
              <a:rPr i="1"/>
              <a:t>and </a:t>
            </a:r>
            <a:r>
              <a:t>all revenues that are made are either reinvested back into the grid or into local/state services.</a:t>
            </a:r>
          </a:p>
          <a:p>
            <a:pPr marL="457200" indent="-298450">
              <a:buClr>
                <a:srgbClr val="000000"/>
              </a:buClr>
              <a:buSzPts val="1100"/>
              <a:buFont typeface="Arial"/>
              <a:buChar char="-"/>
              <a:defRPr sz="1100"/>
            </a:pPr>
            <a:r>
              <a:t>Over 30 years, energy expert Dr. Richard Silkman expects Maine to save $5 billion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Shape 177"/>
          <p:cNvSpPr/>
          <p:nvPr>
            <p:ph type="sldImg"/>
          </p:nvPr>
        </p:nvSpPr>
        <p:spPr>
          <a:prstGeom prst="rect">
            <a:avLst/>
          </a:prstGeom>
        </p:spPr>
        <p:txBody>
          <a:bodyPr/>
          <a:lstStyle/>
          <a:p>
            <a:pPr/>
          </a:p>
        </p:txBody>
      </p:sp>
      <p:sp>
        <p:nvSpPr>
          <p:cNvPr id="178" name="Shape 178"/>
          <p:cNvSpPr/>
          <p:nvPr>
            <p:ph type="body" sz="quarter" idx="1"/>
          </p:nvPr>
        </p:nvSpPr>
        <p:spPr>
          <a:prstGeom prst="rect">
            <a:avLst/>
          </a:prstGeom>
        </p:spPr>
        <p:txBody>
          <a:bodyPr/>
          <a:lstStyle>
            <a:lvl1pPr>
              <a:defRPr sz="1100"/>
            </a:lvl1pPr>
          </a:lstStyle>
          <a:p>
            <a:pPr/>
            <a:r>
              <a:t>Consumer ownership isn’t some crazy idea. In fact there are examples of it across the United States.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Shape 183"/>
          <p:cNvSpPr/>
          <p:nvPr>
            <p:ph type="sldImg"/>
          </p:nvPr>
        </p:nvSpPr>
        <p:spPr>
          <a:prstGeom prst="rect">
            <a:avLst/>
          </a:prstGeom>
        </p:spPr>
        <p:txBody>
          <a:bodyPr/>
          <a:lstStyle/>
          <a:p>
            <a:pPr/>
          </a:p>
        </p:txBody>
      </p:sp>
      <p:sp>
        <p:nvSpPr>
          <p:cNvPr id="184" name="Shape 184"/>
          <p:cNvSpPr/>
          <p:nvPr>
            <p:ph type="body" sz="quarter" idx="1"/>
          </p:nvPr>
        </p:nvSpPr>
        <p:spPr>
          <a:prstGeom prst="rect">
            <a:avLst/>
          </a:prstGeom>
        </p:spPr>
        <p:txBody>
          <a:bodyPr/>
          <a:lstStyle/>
          <a:p>
            <a:pPr>
              <a:defRPr sz="1100"/>
            </a:pPr>
            <a:r>
              <a:t>Just about one in three people receive their energy from consumer owned utilities. </a:t>
            </a:r>
          </a:p>
          <a:p>
            <a:pPr>
              <a:defRPr sz="1100"/>
            </a:pPr>
          </a:p>
          <a:p>
            <a:pPr>
              <a:defRPr sz="1100"/>
            </a:pPr>
            <a:r>
              <a:t>Here’s a flyer from the Rural electrification Administration that helped electrify rural America from 10 to 90% in the 1930s all by allowing farmers and rural residents to band together to create their own consumer owned utilities. It was one of the most successful post-depression programs.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 name="Shape 189"/>
          <p:cNvSpPr/>
          <p:nvPr>
            <p:ph type="sldImg"/>
          </p:nvPr>
        </p:nvSpPr>
        <p:spPr>
          <a:prstGeom prst="rect">
            <a:avLst/>
          </a:prstGeom>
        </p:spPr>
        <p:txBody>
          <a:bodyPr/>
          <a:lstStyle/>
          <a:p>
            <a:pPr/>
          </a:p>
        </p:txBody>
      </p:sp>
      <p:sp>
        <p:nvSpPr>
          <p:cNvPr id="190" name="Shape 190"/>
          <p:cNvSpPr/>
          <p:nvPr>
            <p:ph type="body" sz="quarter" idx="1"/>
          </p:nvPr>
        </p:nvSpPr>
        <p:spPr>
          <a:prstGeom prst="rect">
            <a:avLst/>
          </a:prstGeom>
        </p:spPr>
        <p:txBody>
          <a:bodyPr/>
          <a:lstStyle/>
          <a:p>
            <a:pPr>
              <a:defRPr sz="1100"/>
            </a:pPr>
            <a:r>
              <a:t>Across the United States there are examples of consumer ownership-- from small towns to entire states. </a:t>
            </a:r>
          </a:p>
          <a:p>
            <a:pPr>
              <a:defRPr sz="1100"/>
            </a:pPr>
          </a:p>
          <a:p>
            <a:pPr>
              <a:defRPr sz="1100"/>
            </a:pPr>
            <a:r>
              <a:t>The entire state of Nebraska is run off of public power. This has kept rates affordable and has given them a lot of local control. They pride themselves on not being beholden to multinational corporations and have been able to provide high quality, affordable power.</a:t>
            </a:r>
          </a:p>
          <a:p>
            <a:pPr>
              <a:defRPr sz="1100"/>
            </a:pPr>
          </a:p>
          <a:p>
            <a:pPr>
              <a:defRPr sz="1100"/>
            </a:pPr>
            <a:r>
              <a:t>In New York-- the New York Power Authority provides in-kind electricity to public buildings and important public infrastructure like the subway. They also provide important in-kind engineering to the state.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2" name="Shape 202"/>
          <p:cNvSpPr/>
          <p:nvPr>
            <p:ph type="sldImg"/>
          </p:nvPr>
        </p:nvSpPr>
        <p:spPr>
          <a:prstGeom prst="rect">
            <a:avLst/>
          </a:prstGeom>
        </p:spPr>
        <p:txBody>
          <a:bodyPr/>
          <a:lstStyle/>
          <a:p>
            <a:pPr/>
          </a:p>
        </p:txBody>
      </p:sp>
      <p:sp>
        <p:nvSpPr>
          <p:cNvPr id="203" name="Shape 203"/>
          <p:cNvSpPr/>
          <p:nvPr>
            <p:ph type="body" sz="quarter" idx="1"/>
          </p:nvPr>
        </p:nvSpPr>
        <p:spPr>
          <a:prstGeom prst="rect">
            <a:avLst/>
          </a:prstGeom>
        </p:spPr>
        <p:txBody>
          <a:bodyPr/>
          <a:lstStyle/>
          <a:p>
            <a:pPr>
              <a:defRPr sz="1100"/>
            </a:pPr>
            <a:r>
              <a:t>Already there are examples of </a:t>
            </a:r>
            <a:r>
              <a:rPr u="sng">
                <a:solidFill>
                  <a:schemeClr val="accent5"/>
                </a:solidFill>
                <a:uFill>
                  <a:solidFill>
                    <a:schemeClr val="accent5"/>
                  </a:solidFill>
                </a:uFill>
                <a:hlinkClick r:id="rId3" invalidUrl="" action="" tgtFrame="" tooltip="" history="1" highlightClick="0" endSnd="0"/>
              </a:rPr>
              <a:t>consumer ownership</a:t>
            </a:r>
            <a:r>
              <a:t> in Maine - 97 communities in Maine are served by 9 consumer-owned utilities and their consumers pay 18% less than people who are served by Emera or Central Maine Power. </a:t>
            </a:r>
          </a:p>
          <a:p>
            <a:pPr>
              <a:defRPr sz="1100"/>
            </a:pPr>
          </a:p>
          <a:p>
            <a:pPr>
              <a:defRPr sz="1100"/>
            </a:pPr>
          </a:p>
          <a:p>
            <a:pPr>
              <a:defRPr sz="1100"/>
            </a:pP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p:spTree>
      <p:nvGrpSpPr>
        <p:cNvPr id="1" name=""/>
        <p:cNvGrpSpPr/>
        <p:nvPr/>
      </p:nvGrpSpPr>
      <p:grpSpPr>
        <a:xfrm>
          <a:off x="0" y="0"/>
          <a:ext cx="0" cy="0"/>
          <a:chOff x="0" y="0"/>
          <a:chExt cx="0" cy="0"/>
        </a:xfrm>
      </p:grpSpPr>
      <p:sp>
        <p:nvSpPr>
          <p:cNvPr id="11" name="Shape 11"/>
          <p:cNvSpPr/>
          <p:nvPr>
            <p:ph type="title"/>
          </p:nvPr>
        </p:nvSpPr>
        <p:spPr>
          <a:xfrm>
            <a:off x="311708" y="744574"/>
            <a:ext cx="8520601" cy="2052601"/>
          </a:xfrm>
          <a:prstGeom prst="rect">
            <a:avLst/>
          </a:prstGeom>
        </p:spPr>
        <p:txBody>
          <a:bodyPr anchor="b"/>
          <a:lstStyle>
            <a:lvl1pPr algn="ctr">
              <a:defRPr sz="5200"/>
            </a:lvl1pPr>
          </a:lstStyle>
          <a:p>
            <a:pPr/>
            <a:r>
              <a:t>Click to add title</a:t>
            </a:r>
          </a:p>
        </p:txBody>
      </p:sp>
      <p:sp>
        <p:nvSpPr>
          <p:cNvPr id="12" name="Shape 12"/>
          <p:cNvSpPr/>
          <p:nvPr>
            <p:ph type="body" sz="quarter" idx="1"/>
          </p:nvPr>
        </p:nvSpPr>
        <p:spPr>
          <a:xfrm>
            <a:off x="311699" y="2834125"/>
            <a:ext cx="8520602" cy="792601"/>
          </a:xfrm>
          <a:prstGeom prst="rect">
            <a:avLst/>
          </a:prstGeom>
        </p:spPr>
        <p:txBody>
          <a:bodyPr/>
          <a:lstStyle>
            <a:lvl1pPr marL="342900" indent="-228600" algn="ctr">
              <a:lnSpc>
                <a:spcPct val="100000"/>
              </a:lnSpc>
              <a:buClrTx/>
              <a:buSzTx/>
              <a:buFontTx/>
              <a:buNone/>
              <a:defRPr sz="2800"/>
            </a:lvl1pPr>
          </a:lstStyle>
          <a:p>
            <a:pPr/>
            <a:r>
              <a:t>Click to add subtitle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BIG_NUMBER">
    <p:spTree>
      <p:nvGrpSpPr>
        <p:cNvPr id="1" name=""/>
        <p:cNvGrpSpPr/>
        <p:nvPr/>
      </p:nvGrpSpPr>
      <p:grpSpPr>
        <a:xfrm>
          <a:off x="0" y="0"/>
          <a:ext cx="0" cy="0"/>
          <a:chOff x="0" y="0"/>
          <a:chExt cx="0" cy="0"/>
        </a:xfrm>
      </p:grpSpPr>
      <p:sp>
        <p:nvSpPr>
          <p:cNvPr id="91" name="Shape 91"/>
          <p:cNvSpPr/>
          <p:nvPr>
            <p:ph type="title"/>
          </p:nvPr>
        </p:nvSpPr>
        <p:spPr>
          <a:xfrm>
            <a:off x="311699" y="1106125"/>
            <a:ext cx="8520602" cy="1963500"/>
          </a:xfrm>
          <a:prstGeom prst="rect">
            <a:avLst/>
          </a:prstGeom>
        </p:spPr>
        <p:txBody>
          <a:bodyPr anchor="b"/>
          <a:lstStyle>
            <a:lvl1pPr algn="ctr">
              <a:defRPr sz="12000"/>
            </a:lvl1pPr>
          </a:lstStyle>
          <a:p>
            <a:pPr/>
            <a:r>
              <a:t>xx%</a:t>
            </a:r>
          </a:p>
        </p:txBody>
      </p:sp>
      <p:sp>
        <p:nvSpPr>
          <p:cNvPr id="92" name="Shape 92"/>
          <p:cNvSpPr/>
          <p:nvPr>
            <p:ph type="body" sz="half" idx="1"/>
          </p:nvPr>
        </p:nvSpPr>
        <p:spPr>
          <a:xfrm>
            <a:off x="311699" y="3152225"/>
            <a:ext cx="8520602" cy="1300800"/>
          </a:xfrm>
          <a:prstGeom prst="rect">
            <a:avLst/>
          </a:prstGeom>
        </p:spPr>
        <p:txBody>
          <a:bodyPr/>
          <a:lstStyle>
            <a:lvl1pPr algn="ctr"/>
          </a:lstStyle>
          <a:p>
            <a:pPr/>
            <a:r>
              <a:t>Click to add text</a:t>
            </a:r>
          </a:p>
        </p:txBody>
      </p:sp>
      <p:sp>
        <p:nvSpPr>
          <p:cNvPr id="93" name="Shape 9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00" name="Shape 10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SECTION_HEADER">
    <p:spTree>
      <p:nvGrpSpPr>
        <p:cNvPr id="1" name=""/>
        <p:cNvGrpSpPr/>
        <p:nvPr/>
      </p:nvGrpSpPr>
      <p:grpSpPr>
        <a:xfrm>
          <a:off x="0" y="0"/>
          <a:ext cx="0" cy="0"/>
          <a:chOff x="0" y="0"/>
          <a:chExt cx="0" cy="0"/>
        </a:xfrm>
      </p:grpSpPr>
      <p:sp>
        <p:nvSpPr>
          <p:cNvPr id="20" name="Shape 20"/>
          <p:cNvSpPr/>
          <p:nvPr>
            <p:ph type="title"/>
          </p:nvPr>
        </p:nvSpPr>
        <p:spPr>
          <a:xfrm>
            <a:off x="311699" y="2150849"/>
            <a:ext cx="8520602" cy="841801"/>
          </a:xfrm>
          <a:prstGeom prst="rect">
            <a:avLst/>
          </a:prstGeom>
        </p:spPr>
        <p:txBody>
          <a:bodyPr anchor="ctr"/>
          <a:lstStyle>
            <a:lvl1pPr algn="ctr">
              <a:defRPr sz="3600"/>
            </a:lvl1pPr>
          </a:lstStyle>
          <a:p>
            <a:pPr/>
            <a:r>
              <a:t>Click to add title</a:t>
            </a:r>
          </a:p>
        </p:txBody>
      </p:sp>
      <p:sp>
        <p:nvSpPr>
          <p:cNvPr id="21" name="Shape 2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_AND_BODY">
    <p:spTree>
      <p:nvGrpSpPr>
        <p:cNvPr id="1" name=""/>
        <p:cNvGrpSpPr/>
        <p:nvPr/>
      </p:nvGrpSpPr>
      <p:grpSpPr>
        <a:xfrm>
          <a:off x="0" y="0"/>
          <a:ext cx="0" cy="0"/>
          <a:chOff x="0" y="0"/>
          <a:chExt cx="0" cy="0"/>
        </a:xfrm>
      </p:grpSpPr>
      <p:sp>
        <p:nvSpPr>
          <p:cNvPr id="28" name="Shape 28"/>
          <p:cNvSpPr/>
          <p:nvPr>
            <p:ph type="title"/>
          </p:nvPr>
        </p:nvSpPr>
        <p:spPr>
          <a:prstGeom prst="rect">
            <a:avLst/>
          </a:prstGeom>
        </p:spPr>
        <p:txBody>
          <a:bodyPr/>
          <a:lstStyle/>
          <a:p>
            <a:pPr/>
            <a:r>
              <a:t>Click to add title</a:t>
            </a:r>
          </a:p>
        </p:txBody>
      </p:sp>
      <p:sp>
        <p:nvSpPr>
          <p:cNvPr id="29" name="Shape 29"/>
          <p:cNvSpPr/>
          <p:nvPr>
            <p:ph type="body" idx="1"/>
          </p:nvPr>
        </p:nvSpPr>
        <p:spPr>
          <a:prstGeom prst="rect">
            <a:avLst/>
          </a:prstGeom>
        </p:spPr>
        <p:txBody>
          <a:bodyPr/>
          <a:lstStyle/>
          <a:p>
            <a:pPr/>
            <a:r>
              <a:t>Click to add text</a:t>
            </a:r>
          </a:p>
        </p:txBody>
      </p:sp>
      <p:sp>
        <p:nvSpPr>
          <p:cNvPr id="30" name="Shape 3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ITLE_AND_TWO_COLUMNS">
    <p:spTree>
      <p:nvGrpSpPr>
        <p:cNvPr id="1" name=""/>
        <p:cNvGrpSpPr/>
        <p:nvPr/>
      </p:nvGrpSpPr>
      <p:grpSpPr>
        <a:xfrm>
          <a:off x="0" y="0"/>
          <a:ext cx="0" cy="0"/>
          <a:chOff x="0" y="0"/>
          <a:chExt cx="0" cy="0"/>
        </a:xfrm>
      </p:grpSpPr>
      <p:sp>
        <p:nvSpPr>
          <p:cNvPr id="37" name="Shape 37"/>
          <p:cNvSpPr/>
          <p:nvPr>
            <p:ph type="title"/>
          </p:nvPr>
        </p:nvSpPr>
        <p:spPr>
          <a:prstGeom prst="rect">
            <a:avLst/>
          </a:prstGeom>
        </p:spPr>
        <p:txBody>
          <a:bodyPr/>
          <a:lstStyle/>
          <a:p>
            <a:pPr/>
            <a:r>
              <a:t>Click to add title</a:t>
            </a:r>
          </a:p>
        </p:txBody>
      </p:sp>
      <p:sp>
        <p:nvSpPr>
          <p:cNvPr id="38" name="Shape 38"/>
          <p:cNvSpPr/>
          <p:nvPr>
            <p:ph type="body" sz="half" idx="1"/>
          </p:nvPr>
        </p:nvSpPr>
        <p:spPr>
          <a:xfrm>
            <a:off x="311699" y="1152475"/>
            <a:ext cx="3999902" cy="3416400"/>
          </a:xfrm>
          <a:prstGeom prst="rect">
            <a:avLst/>
          </a:prstGeom>
        </p:spPr>
        <p:txBody>
          <a:bodyPr/>
          <a:lstStyle>
            <a:lvl1pPr indent="-317500">
              <a:buSzPts val="1400"/>
              <a:defRPr sz="1400"/>
            </a:lvl1pPr>
          </a:lstStyle>
          <a:p>
            <a:pPr/>
            <a:r>
              <a:t>Click to add text</a:t>
            </a:r>
          </a:p>
        </p:txBody>
      </p:sp>
      <p:sp>
        <p:nvSpPr>
          <p:cNvPr id="39" name="Shape 39"/>
          <p:cNvSpPr/>
          <p:nvPr>
            <p:ph type="body" sz="half" idx="13"/>
          </p:nvPr>
        </p:nvSpPr>
        <p:spPr>
          <a:xfrm>
            <a:off x="4832399" y="1152475"/>
            <a:ext cx="3999902" cy="3416400"/>
          </a:xfrm>
          <a:prstGeom prst="rect">
            <a:avLst/>
          </a:prstGeom>
        </p:spPr>
        <p:txBody>
          <a:bodyPr/>
          <a:lstStyle/>
          <a:p>
            <a:pPr indent="-317500">
              <a:buSzPts val="1400"/>
              <a:defRPr sz="1400"/>
            </a:pPr>
          </a:p>
        </p:txBody>
      </p:sp>
      <p:sp>
        <p:nvSpPr>
          <p:cNvPr id="40" name="Shape 4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_ONLY">
    <p:spTree>
      <p:nvGrpSpPr>
        <p:cNvPr id="1" name=""/>
        <p:cNvGrpSpPr/>
        <p:nvPr/>
      </p:nvGrpSpPr>
      <p:grpSpPr>
        <a:xfrm>
          <a:off x="0" y="0"/>
          <a:ext cx="0" cy="0"/>
          <a:chOff x="0" y="0"/>
          <a:chExt cx="0" cy="0"/>
        </a:xfrm>
      </p:grpSpPr>
      <p:sp>
        <p:nvSpPr>
          <p:cNvPr id="47" name="Shape 47"/>
          <p:cNvSpPr/>
          <p:nvPr>
            <p:ph type="title"/>
          </p:nvPr>
        </p:nvSpPr>
        <p:spPr>
          <a:prstGeom prst="rect">
            <a:avLst/>
          </a:prstGeom>
        </p:spPr>
        <p:txBody>
          <a:bodyPr/>
          <a:lstStyle/>
          <a:p>
            <a:pPr/>
            <a:r>
              <a:t>Click to add title</a:t>
            </a:r>
          </a:p>
        </p:txBody>
      </p:sp>
      <p:sp>
        <p:nvSpPr>
          <p:cNvPr id="48" name="Shape 4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ONE_COLUMN_TEXT">
    <p:spTree>
      <p:nvGrpSpPr>
        <p:cNvPr id="1" name=""/>
        <p:cNvGrpSpPr/>
        <p:nvPr/>
      </p:nvGrpSpPr>
      <p:grpSpPr>
        <a:xfrm>
          <a:off x="0" y="0"/>
          <a:ext cx="0" cy="0"/>
          <a:chOff x="0" y="0"/>
          <a:chExt cx="0" cy="0"/>
        </a:xfrm>
      </p:grpSpPr>
      <p:sp>
        <p:nvSpPr>
          <p:cNvPr id="55" name="Shape 55"/>
          <p:cNvSpPr/>
          <p:nvPr>
            <p:ph type="title"/>
          </p:nvPr>
        </p:nvSpPr>
        <p:spPr>
          <a:xfrm>
            <a:off x="311699" y="555600"/>
            <a:ext cx="2808001" cy="755700"/>
          </a:xfrm>
          <a:prstGeom prst="rect">
            <a:avLst/>
          </a:prstGeom>
        </p:spPr>
        <p:txBody>
          <a:bodyPr anchor="b"/>
          <a:lstStyle>
            <a:lvl1pPr>
              <a:defRPr sz="2400"/>
            </a:lvl1pPr>
          </a:lstStyle>
          <a:p>
            <a:pPr/>
            <a:r>
              <a:t>Click to add title</a:t>
            </a:r>
          </a:p>
        </p:txBody>
      </p:sp>
      <p:sp>
        <p:nvSpPr>
          <p:cNvPr id="56" name="Shape 56"/>
          <p:cNvSpPr/>
          <p:nvPr>
            <p:ph type="body" sz="quarter" idx="1"/>
          </p:nvPr>
        </p:nvSpPr>
        <p:spPr>
          <a:xfrm>
            <a:off x="311699" y="1389599"/>
            <a:ext cx="2808001" cy="3179401"/>
          </a:xfrm>
          <a:prstGeom prst="rect">
            <a:avLst/>
          </a:prstGeom>
        </p:spPr>
        <p:txBody>
          <a:bodyPr/>
          <a:lstStyle>
            <a:lvl1pPr indent="-304800">
              <a:buSzPts val="1200"/>
              <a:defRPr sz="1200"/>
            </a:lvl1pPr>
          </a:lstStyle>
          <a:p>
            <a:pPr/>
            <a:r>
              <a:t>Click to add text</a:t>
            </a:r>
          </a:p>
        </p:txBody>
      </p:sp>
      <p:sp>
        <p:nvSpPr>
          <p:cNvPr id="57" name="Shape 5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MAIN_POINT">
    <p:spTree>
      <p:nvGrpSpPr>
        <p:cNvPr id="1" name=""/>
        <p:cNvGrpSpPr/>
        <p:nvPr/>
      </p:nvGrpSpPr>
      <p:grpSpPr>
        <a:xfrm>
          <a:off x="0" y="0"/>
          <a:ext cx="0" cy="0"/>
          <a:chOff x="0" y="0"/>
          <a:chExt cx="0" cy="0"/>
        </a:xfrm>
      </p:grpSpPr>
      <p:sp>
        <p:nvSpPr>
          <p:cNvPr id="64" name="Shape 64"/>
          <p:cNvSpPr/>
          <p:nvPr>
            <p:ph type="title"/>
          </p:nvPr>
        </p:nvSpPr>
        <p:spPr>
          <a:xfrm>
            <a:off x="490250" y="450149"/>
            <a:ext cx="6367801" cy="4090801"/>
          </a:xfrm>
          <a:prstGeom prst="rect">
            <a:avLst/>
          </a:prstGeom>
        </p:spPr>
        <p:txBody>
          <a:bodyPr anchor="ctr"/>
          <a:lstStyle>
            <a:lvl1pPr>
              <a:defRPr sz="4800"/>
            </a:lvl1pPr>
          </a:lstStyle>
          <a:p>
            <a:pPr/>
            <a:r>
              <a:t>Click to add title</a:t>
            </a:r>
          </a:p>
        </p:txBody>
      </p:sp>
      <p:sp>
        <p:nvSpPr>
          <p:cNvPr id="65" name="Shape 6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SECTION_TITLE_AND_DESCRIPTION">
    <p:spTree>
      <p:nvGrpSpPr>
        <p:cNvPr id="1" name=""/>
        <p:cNvGrpSpPr/>
        <p:nvPr/>
      </p:nvGrpSpPr>
      <p:grpSpPr>
        <a:xfrm>
          <a:off x="0" y="0"/>
          <a:ext cx="0" cy="0"/>
          <a:chOff x="0" y="0"/>
          <a:chExt cx="0" cy="0"/>
        </a:xfrm>
      </p:grpSpPr>
      <p:sp>
        <p:nvSpPr>
          <p:cNvPr id="72" name="Shape 72"/>
          <p:cNvSpPr/>
          <p:nvPr/>
        </p:nvSpPr>
        <p:spPr>
          <a:xfrm>
            <a:off x="4572000" y="-125"/>
            <a:ext cx="4572000" cy="5143501"/>
          </a:xfrm>
          <a:prstGeom prst="rect">
            <a:avLst/>
          </a:prstGeom>
          <a:solidFill>
            <a:srgbClr val="EEEEEE"/>
          </a:solidFill>
          <a:ln w="12700">
            <a:miter lim="400000"/>
          </a:ln>
        </p:spPr>
        <p:txBody>
          <a:bodyPr lIns="45719" rIns="45719" anchor="ctr"/>
          <a:lstStyle/>
          <a:p>
            <a:pPr/>
          </a:p>
        </p:txBody>
      </p:sp>
      <p:sp>
        <p:nvSpPr>
          <p:cNvPr id="73" name="Shape 73"/>
          <p:cNvSpPr/>
          <p:nvPr>
            <p:ph type="title"/>
          </p:nvPr>
        </p:nvSpPr>
        <p:spPr>
          <a:xfrm>
            <a:off x="265500" y="1233175"/>
            <a:ext cx="4045200" cy="1482301"/>
          </a:xfrm>
          <a:prstGeom prst="rect">
            <a:avLst/>
          </a:prstGeom>
        </p:spPr>
        <p:txBody>
          <a:bodyPr anchor="b"/>
          <a:lstStyle>
            <a:lvl1pPr algn="ctr">
              <a:defRPr sz="4200"/>
            </a:lvl1pPr>
          </a:lstStyle>
          <a:p>
            <a:pPr/>
            <a:r>
              <a:t>Click to add title</a:t>
            </a:r>
          </a:p>
        </p:txBody>
      </p:sp>
      <p:sp>
        <p:nvSpPr>
          <p:cNvPr id="74" name="Shape 74"/>
          <p:cNvSpPr/>
          <p:nvPr>
            <p:ph type="body" sz="quarter" idx="1"/>
          </p:nvPr>
        </p:nvSpPr>
        <p:spPr>
          <a:xfrm>
            <a:off x="265500" y="2803075"/>
            <a:ext cx="4045200" cy="1235101"/>
          </a:xfrm>
          <a:prstGeom prst="rect">
            <a:avLst/>
          </a:prstGeom>
        </p:spPr>
        <p:txBody>
          <a:bodyPr/>
          <a:lstStyle>
            <a:lvl1pPr marL="342900" indent="-228600" algn="ctr">
              <a:lnSpc>
                <a:spcPct val="100000"/>
              </a:lnSpc>
              <a:buClrTx/>
              <a:buSzTx/>
              <a:buFontTx/>
              <a:buNone/>
              <a:defRPr sz="2100"/>
            </a:lvl1pPr>
          </a:lstStyle>
          <a:p>
            <a:pPr/>
            <a:r>
              <a:t>Click to add subtitle</a:t>
            </a:r>
          </a:p>
        </p:txBody>
      </p:sp>
      <p:sp>
        <p:nvSpPr>
          <p:cNvPr id="75" name="Shape 75"/>
          <p:cNvSpPr/>
          <p:nvPr>
            <p:ph type="body" sz="half" idx="13"/>
          </p:nvPr>
        </p:nvSpPr>
        <p:spPr>
          <a:xfrm>
            <a:off x="4939500" y="724074"/>
            <a:ext cx="3837000" cy="3695102"/>
          </a:xfrm>
          <a:prstGeom prst="rect">
            <a:avLst/>
          </a:prstGeom>
        </p:spPr>
        <p:txBody>
          <a:bodyPr anchor="ctr"/>
          <a:lstStyle/>
          <a:p>
            <a:pP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CAPTION_ONLY">
    <p:spTree>
      <p:nvGrpSpPr>
        <p:cNvPr id="1" name=""/>
        <p:cNvGrpSpPr/>
        <p:nvPr/>
      </p:nvGrpSpPr>
      <p:grpSpPr>
        <a:xfrm>
          <a:off x="0" y="0"/>
          <a:ext cx="0" cy="0"/>
          <a:chOff x="0" y="0"/>
          <a:chExt cx="0" cy="0"/>
        </a:xfrm>
      </p:grpSpPr>
      <p:sp>
        <p:nvSpPr>
          <p:cNvPr id="83" name="Shape 83"/>
          <p:cNvSpPr/>
          <p:nvPr>
            <p:ph type="body" sz="quarter" idx="1"/>
          </p:nvPr>
        </p:nvSpPr>
        <p:spPr>
          <a:xfrm>
            <a:off x="311699" y="4230575"/>
            <a:ext cx="5998802" cy="605101"/>
          </a:xfrm>
          <a:prstGeom prst="rect">
            <a:avLst/>
          </a:prstGeom>
        </p:spPr>
        <p:txBody>
          <a:bodyPr anchor="ctr"/>
          <a:lstStyle>
            <a:lvl1pPr marL="228600" indent="0">
              <a:lnSpc>
                <a:spcPct val="100000"/>
              </a:lnSpc>
              <a:buClrTx/>
              <a:buSzTx/>
              <a:buFontTx/>
              <a:buNone/>
            </a:lvl1pPr>
          </a:lstStyle>
          <a:p>
            <a:pPr/>
            <a:r>
              <a:t>Click to add text</a:t>
            </a:r>
          </a:p>
        </p:txBody>
      </p:sp>
      <p:sp>
        <p:nvSpPr>
          <p:cNvPr id="84" name="Shape 8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311699" y="445025"/>
            <a:ext cx="8520602" cy="5727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r>
              <a:t>Click to add title</a:t>
            </a:r>
          </a:p>
        </p:txBody>
      </p:sp>
      <p:sp>
        <p:nvSpPr>
          <p:cNvPr id="3" name="Shape 3"/>
          <p:cNvSpPr/>
          <p:nvPr>
            <p:ph type="body" idx="1"/>
          </p:nvPr>
        </p:nvSpPr>
        <p:spPr>
          <a:xfrm>
            <a:off x="311699" y="1152475"/>
            <a:ext cx="8520602" cy="341640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r>
              <a:t>Click to add text</a:t>
            </a:r>
          </a:p>
        </p:txBody>
      </p:sp>
      <p:sp>
        <p:nvSpPr>
          <p:cNvPr id="4" name="Shape 4"/>
          <p:cNvSpPr/>
          <p:nvPr>
            <p:ph type="sldNum" sz="quarter" idx="2"/>
          </p:nvPr>
        </p:nvSpPr>
        <p:spPr>
          <a:xfrm>
            <a:off x="8684345" y="4700819"/>
            <a:ext cx="336814" cy="318396"/>
          </a:xfrm>
          <a:prstGeom prst="rect">
            <a:avLst/>
          </a:prstGeom>
          <a:ln w="12700">
            <a:miter lim="400000"/>
          </a:ln>
        </p:spPr>
        <p:txBody>
          <a:bodyPr wrap="none" lIns="91424" tIns="91424" rIns="91424" bIns="91424" anchor="ctr">
            <a:spAutoFit/>
          </a:bodyPr>
          <a:lstStyle>
            <a:lvl1pPr algn="r">
              <a:defRPr sz="1000">
                <a:solidFill>
                  <a:schemeClr val="accent2">
                    <a:lumOff val="21764"/>
                  </a:schemeClr>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0" strike="noStrike" sz="2800" u="none">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b="0" baseline="0" cap="none" i="0" spc="0" strike="noStrike" sz="2800" u="none">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b="0" baseline="0" cap="none" i="0" spc="0" strike="noStrike" sz="2800" u="none">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b="0" baseline="0" cap="none" i="0" spc="0" strike="noStrike" sz="2800" u="none">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b="0" baseline="0" cap="none" i="0" spc="0" strike="noStrike" sz="2800" u="none">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b="0" baseline="0" cap="none" i="0" spc="0" strike="noStrike" sz="2800" u="none">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b="0" baseline="0" cap="none" i="0" spc="0" strike="noStrike" sz="2800" u="none">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b="0" baseline="0" cap="none" i="0" spc="0" strike="noStrike" sz="2800" u="none">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b="0" baseline="0" cap="none" i="0" spc="0" strike="noStrike" sz="2800" u="none">
          <a:ln>
            <a:noFill/>
          </a:ln>
          <a:solidFill>
            <a:srgbClr val="000000"/>
          </a:solidFill>
          <a:uFillTx/>
          <a:latin typeface="+mn-lt"/>
          <a:ea typeface="+mn-ea"/>
          <a:cs typeface="+mn-cs"/>
          <a:sym typeface="Arial"/>
        </a:defRPr>
      </a:lvl9pPr>
    </p:titleStyle>
    <p:body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ln>
            <a:noFill/>
          </a:ln>
          <a:solidFill>
            <a:schemeClr val="accent2">
              <a:lumOff val="21764"/>
            </a:schemeClr>
          </a:solidFill>
          <a:uFillTx/>
          <a:latin typeface="+mn-lt"/>
          <a:ea typeface="+mn-ea"/>
          <a:cs typeface="+mn-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ln>
            <a:noFill/>
          </a:ln>
          <a:solidFill>
            <a:schemeClr val="accent2">
              <a:lumOff val="21764"/>
            </a:schemeClr>
          </a:solidFill>
          <a:uFillTx/>
          <a:latin typeface="+mn-lt"/>
          <a:ea typeface="+mn-ea"/>
          <a:cs typeface="+mn-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ln>
            <a:noFill/>
          </a:ln>
          <a:solidFill>
            <a:schemeClr val="accent2">
              <a:lumOff val="21764"/>
            </a:schemeClr>
          </a:solidFill>
          <a:uFillTx/>
          <a:latin typeface="+mn-lt"/>
          <a:ea typeface="+mn-ea"/>
          <a:cs typeface="+mn-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ln>
            <a:noFill/>
          </a:ln>
          <a:solidFill>
            <a:schemeClr val="accent2">
              <a:lumOff val="21764"/>
            </a:schemeClr>
          </a:solidFill>
          <a:uFillTx/>
          <a:latin typeface="+mn-lt"/>
          <a:ea typeface="+mn-ea"/>
          <a:cs typeface="+mn-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ln>
            <a:noFill/>
          </a:ln>
          <a:solidFill>
            <a:schemeClr val="accent2">
              <a:lumOff val="21764"/>
            </a:schemeClr>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ln>
            <a:noFill/>
          </a:ln>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ln>
            <a:noFill/>
          </a:ln>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ln>
            <a:noFill/>
          </a:ln>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b="0" baseline="0" cap="none" i="0" spc="0" strike="noStrike" sz="1800" u="none">
          <a:ln>
            <a:noFill/>
          </a:ln>
          <a:solidFill>
            <a:schemeClr val="accent2">
              <a:lumOff val="21764"/>
            </a:schemeClr>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b="0" baseline="0" cap="none" i="0" spc="0" strike="noStrike" sz="1000" u="none">
          <a:ln>
            <a:noFill/>
          </a:ln>
          <a:solidFill>
            <a:schemeClr val="tx1"/>
          </a:solidFill>
          <a:uFillTx/>
          <a:latin typeface="+mn-lt"/>
          <a:ea typeface="+mn-ea"/>
          <a:cs typeface="+mn-cs"/>
          <a:sym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16.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7.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0.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2.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png"/><Relationship Id="rId3" Type="http://schemas.openxmlformats.org/officeDocument/2006/relationships/image" Target="../media/image9.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9" name="image2.png"/>
          <p:cNvPicPr>
            <a:picLocks noChangeAspect="1"/>
          </p:cNvPicPr>
          <p:nvPr/>
        </p:nvPicPr>
        <p:blipFill>
          <a:blip r:embed="rId2">
            <a:extLst/>
          </a:blip>
          <a:srcRect l="0" t="53295" r="3144" b="3706"/>
          <a:stretch>
            <a:fillRect/>
          </a:stretch>
        </p:blipFill>
        <p:spPr>
          <a:xfrm>
            <a:off x="-39803" y="-127888"/>
            <a:ext cx="9183803" cy="2716175"/>
          </a:xfrm>
          <a:prstGeom prst="rect">
            <a:avLst/>
          </a:prstGeom>
          <a:ln w="12700">
            <a:miter lim="400000"/>
          </a:ln>
        </p:spPr>
      </p:pic>
      <p:pic>
        <p:nvPicPr>
          <p:cNvPr id="110" name="image15.png"/>
          <p:cNvPicPr>
            <a:picLocks noChangeAspect="1"/>
          </p:cNvPicPr>
          <p:nvPr/>
        </p:nvPicPr>
        <p:blipFill>
          <a:blip r:embed="rId3">
            <a:extLst/>
          </a:blip>
          <a:stretch>
            <a:fillRect/>
          </a:stretch>
        </p:blipFill>
        <p:spPr>
          <a:xfrm>
            <a:off x="-152400" y="858236"/>
            <a:ext cx="3560101" cy="3560102"/>
          </a:xfrm>
          <a:prstGeom prst="rect">
            <a:avLst/>
          </a:prstGeom>
          <a:ln w="12700">
            <a:miter lim="400000"/>
          </a:ln>
        </p:spPr>
      </p:pic>
      <p:sp>
        <p:nvSpPr>
          <p:cNvPr id="111" name="Shape 111"/>
          <p:cNvSpPr/>
          <p:nvPr/>
        </p:nvSpPr>
        <p:spPr>
          <a:xfrm>
            <a:off x="3134274" y="2652074"/>
            <a:ext cx="6009602" cy="3459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endParaRPr sz="1500">
              <a:solidFill>
                <a:srgbClr val="434343"/>
              </a:solidFill>
              <a:latin typeface="Oswald"/>
              <a:ea typeface="Oswald"/>
              <a:cs typeface="Oswald"/>
              <a:sym typeface="Oswald"/>
            </a:endParaRPr>
          </a:p>
          <a:p>
            <a:pPr algn="ctr">
              <a:defRPr sz="5200">
                <a:solidFill>
                  <a:srgbClr val="434343"/>
                </a:solidFill>
                <a:latin typeface="Oswald"/>
                <a:ea typeface="Oswald"/>
                <a:cs typeface="Oswald"/>
                <a:sym typeface="Oswald"/>
              </a:defRPr>
            </a:pPr>
            <a:r>
              <a:t>Consumer Owned Utility </a:t>
            </a:r>
          </a:p>
          <a:p>
            <a:pPr algn="ctr">
              <a:defRPr sz="4800">
                <a:solidFill>
                  <a:srgbClr val="434343"/>
                </a:solidFill>
                <a:latin typeface="Oswald"/>
                <a:ea typeface="Oswald"/>
                <a:cs typeface="Oswald"/>
                <a:sym typeface="Oswald"/>
              </a:defRPr>
            </a:pPr>
            <a:r>
              <a:t>for Maine Climate Action</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0" name="Shape 160"/>
          <p:cNvSpPr/>
          <p:nvPr/>
        </p:nvSpPr>
        <p:spPr>
          <a:xfrm>
            <a:off x="-447900" y="4224"/>
            <a:ext cx="9734100" cy="1913702"/>
          </a:xfrm>
          <a:prstGeom prst="rect">
            <a:avLst/>
          </a:prstGeom>
          <a:solidFill>
            <a:srgbClr val="E6B923"/>
          </a:solidFill>
          <a:ln w="12700">
            <a:miter lim="400000"/>
          </a:ln>
        </p:spPr>
        <p:txBody>
          <a:bodyPr lIns="45719" rIns="45719" anchor="ctr"/>
          <a:lstStyle/>
          <a:p>
            <a:pPr/>
          </a:p>
        </p:txBody>
      </p:sp>
      <p:pic>
        <p:nvPicPr>
          <p:cNvPr id="161" name="image7.png"/>
          <p:cNvPicPr>
            <a:picLocks noChangeAspect="1"/>
          </p:cNvPicPr>
          <p:nvPr/>
        </p:nvPicPr>
        <p:blipFill>
          <a:blip r:embed="rId2">
            <a:extLst/>
          </a:blip>
          <a:stretch>
            <a:fillRect/>
          </a:stretch>
        </p:blipFill>
        <p:spPr>
          <a:xfrm>
            <a:off x="6778049" y="2031475"/>
            <a:ext cx="1668301" cy="1668300"/>
          </a:xfrm>
          <a:prstGeom prst="rect">
            <a:avLst/>
          </a:prstGeom>
          <a:ln w="12700">
            <a:miter lim="400000"/>
          </a:ln>
        </p:spPr>
      </p:pic>
      <p:pic>
        <p:nvPicPr>
          <p:cNvPr id="162" name="image8.png"/>
          <p:cNvPicPr>
            <a:picLocks noChangeAspect="1"/>
          </p:cNvPicPr>
          <p:nvPr/>
        </p:nvPicPr>
        <p:blipFill>
          <a:blip r:embed="rId3">
            <a:extLst/>
          </a:blip>
          <a:stretch>
            <a:fillRect/>
          </a:stretch>
        </p:blipFill>
        <p:spPr>
          <a:xfrm>
            <a:off x="874100" y="2031476"/>
            <a:ext cx="1593801" cy="1593801"/>
          </a:xfrm>
          <a:prstGeom prst="rect">
            <a:avLst/>
          </a:prstGeom>
          <a:ln w="12700">
            <a:miter lim="400000"/>
          </a:ln>
        </p:spPr>
      </p:pic>
      <p:sp>
        <p:nvSpPr>
          <p:cNvPr id="163" name="Shape 163"/>
          <p:cNvSpPr/>
          <p:nvPr/>
        </p:nvSpPr>
        <p:spPr>
          <a:xfrm>
            <a:off x="583050" y="3796300"/>
            <a:ext cx="2175900" cy="1249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sz="3500">
                <a:solidFill>
                  <a:srgbClr val="134F5C"/>
                </a:solidFill>
                <a:latin typeface="Lora"/>
                <a:ea typeface="Lora"/>
                <a:cs typeface="Lora"/>
                <a:sym typeface="Lora"/>
              </a:defRPr>
            </a:lvl1pPr>
          </a:lstStyle>
          <a:p>
            <a:pPr/>
            <a:r>
              <a:t>Clean Energy</a:t>
            </a:r>
          </a:p>
        </p:txBody>
      </p:sp>
      <p:sp>
        <p:nvSpPr>
          <p:cNvPr id="164" name="Shape 164"/>
          <p:cNvSpPr/>
          <p:nvPr/>
        </p:nvSpPr>
        <p:spPr>
          <a:xfrm>
            <a:off x="6454649" y="3720100"/>
            <a:ext cx="2532901" cy="1249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sz="3500">
                <a:solidFill>
                  <a:srgbClr val="134F5C"/>
                </a:solidFill>
                <a:latin typeface="Lora"/>
                <a:ea typeface="Lora"/>
                <a:cs typeface="Lora"/>
                <a:sym typeface="Lora"/>
              </a:defRPr>
            </a:lvl1pPr>
          </a:lstStyle>
          <a:p>
            <a:pPr/>
            <a:r>
              <a:t>Local Economy</a:t>
            </a:r>
          </a:p>
        </p:txBody>
      </p:sp>
      <p:pic>
        <p:nvPicPr>
          <p:cNvPr id="165" name="image11.png"/>
          <p:cNvPicPr>
            <a:picLocks noChangeAspect="1"/>
          </p:cNvPicPr>
          <p:nvPr/>
        </p:nvPicPr>
        <p:blipFill>
          <a:blip r:embed="rId4">
            <a:extLst/>
          </a:blip>
          <a:stretch>
            <a:fillRect/>
          </a:stretch>
        </p:blipFill>
        <p:spPr>
          <a:xfrm>
            <a:off x="3947074" y="1980738"/>
            <a:ext cx="1695276" cy="1695276"/>
          </a:xfrm>
          <a:prstGeom prst="rect">
            <a:avLst/>
          </a:prstGeom>
          <a:ln w="12700">
            <a:miter lim="400000"/>
          </a:ln>
        </p:spPr>
      </p:pic>
      <p:sp>
        <p:nvSpPr>
          <p:cNvPr id="166" name="Shape 166"/>
          <p:cNvSpPr/>
          <p:nvPr/>
        </p:nvSpPr>
        <p:spPr>
          <a:xfrm>
            <a:off x="3192449" y="3872500"/>
            <a:ext cx="2759101" cy="1249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sz="3500">
                <a:solidFill>
                  <a:srgbClr val="134F5C"/>
                </a:solidFill>
                <a:latin typeface="Lora"/>
                <a:ea typeface="Lora"/>
                <a:cs typeface="Lora"/>
                <a:sym typeface="Lora"/>
              </a:defRPr>
            </a:lvl1pPr>
          </a:lstStyle>
          <a:p>
            <a:pPr/>
            <a:r>
              <a:t>Consumer Control</a:t>
            </a:r>
          </a:p>
        </p:txBody>
      </p:sp>
      <p:sp>
        <p:nvSpPr>
          <p:cNvPr id="167" name="Shape 167"/>
          <p:cNvSpPr/>
          <p:nvPr/>
        </p:nvSpPr>
        <p:spPr>
          <a:xfrm>
            <a:off x="-108676" y="535924"/>
            <a:ext cx="9328802" cy="944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sz="5000">
                <a:solidFill>
                  <a:srgbClr val="FFFFFF"/>
                </a:solidFill>
                <a:latin typeface="Oswald"/>
                <a:ea typeface="Oswald"/>
                <a:cs typeface="Oswald"/>
                <a:sym typeface="Oswald"/>
              </a:defRPr>
            </a:lvl1pPr>
          </a:lstStyle>
          <a:p>
            <a:pPr/>
            <a:r>
              <a:t>Maine Power Delivery Authority</a:t>
            </a:r>
          </a:p>
        </p:txBody>
      </p:sp>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134F5C"/>
        </a:solidFill>
      </p:bgPr>
    </p:bg>
    <p:spTree>
      <p:nvGrpSpPr>
        <p:cNvPr id="1" name=""/>
        <p:cNvGrpSpPr/>
        <p:nvPr/>
      </p:nvGrpSpPr>
      <p:grpSpPr>
        <a:xfrm>
          <a:off x="0" y="0"/>
          <a:ext cx="0" cy="0"/>
          <a:chOff x="0" y="0"/>
          <a:chExt cx="0" cy="0"/>
        </a:xfrm>
      </p:grpSpPr>
      <p:pic>
        <p:nvPicPr>
          <p:cNvPr id="169" name="image24.png"/>
          <p:cNvPicPr>
            <a:picLocks noChangeAspect="1"/>
          </p:cNvPicPr>
          <p:nvPr/>
        </p:nvPicPr>
        <p:blipFill>
          <a:blip r:embed="rId3">
            <a:extLst/>
          </a:blip>
          <a:srcRect l="1975" t="1403" r="2137" b="1771"/>
          <a:stretch>
            <a:fillRect/>
          </a:stretch>
        </p:blipFill>
        <p:spPr>
          <a:xfrm>
            <a:off x="-1" y="-1"/>
            <a:ext cx="7060356" cy="5143503"/>
          </a:xfrm>
          <a:prstGeom prst="rect">
            <a:avLst/>
          </a:prstGeom>
          <a:ln w="12700">
            <a:miter lim="400000"/>
          </a:ln>
        </p:spPr>
      </p:pic>
      <p:sp>
        <p:nvSpPr>
          <p:cNvPr id="170" name="Shape 170"/>
          <p:cNvSpPr/>
          <p:nvPr/>
        </p:nvSpPr>
        <p:spPr>
          <a:xfrm rot="16200000">
            <a:off x="6132175" y="2137424"/>
            <a:ext cx="3823801" cy="868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4500">
                <a:solidFill>
                  <a:srgbClr val="FFFFFF"/>
                </a:solidFill>
                <a:latin typeface="Lora"/>
                <a:ea typeface="Lora"/>
                <a:cs typeface="Lora"/>
                <a:sym typeface="Lora"/>
              </a:defRPr>
            </a:lvl1pPr>
          </a:lstStyle>
          <a:p>
            <a:pPr/>
            <a:r>
              <a:t>Cheaper Cost</a:t>
            </a:r>
          </a:p>
        </p:txBody>
      </p:sp>
      <p:sp>
        <p:nvSpPr>
          <p:cNvPr id="171" name="Shape 171"/>
          <p:cNvSpPr/>
          <p:nvPr/>
        </p:nvSpPr>
        <p:spPr>
          <a:xfrm>
            <a:off x="1275174" y="1260574"/>
            <a:ext cx="4254001" cy="1402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5000">
                <a:solidFill>
                  <a:srgbClr val="134F5C"/>
                </a:solidFill>
                <a:latin typeface="Oswald"/>
                <a:ea typeface="Oswald"/>
                <a:cs typeface="Oswald"/>
                <a:sym typeface="Oswald"/>
              </a:defRPr>
            </a:pPr>
            <a:r>
              <a:t>$5 BILLION </a:t>
            </a:r>
          </a:p>
          <a:p>
            <a:pPr>
              <a:defRPr sz="3000">
                <a:solidFill>
                  <a:srgbClr val="134F5C"/>
                </a:solidFill>
                <a:latin typeface="Lora"/>
                <a:ea typeface="Lora"/>
                <a:cs typeface="Lora"/>
                <a:sym typeface="Lora"/>
              </a:defRPr>
            </a:pPr>
            <a:r>
              <a:t>in savings</a:t>
            </a:r>
          </a:p>
        </p:txBody>
      </p:sp>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5" name="image13.png"/>
          <p:cNvPicPr>
            <a:picLocks noChangeAspect="1"/>
          </p:cNvPicPr>
          <p:nvPr/>
        </p:nvPicPr>
        <p:blipFill>
          <a:blip r:embed="rId3">
            <a:alphaModFix amt="47000"/>
            <a:extLst/>
          </a:blip>
          <a:stretch>
            <a:fillRect/>
          </a:stretch>
        </p:blipFill>
        <p:spPr>
          <a:xfrm>
            <a:off x="0" y="-231251"/>
            <a:ext cx="9375276" cy="7031458"/>
          </a:xfrm>
          <a:prstGeom prst="rect">
            <a:avLst/>
          </a:prstGeom>
          <a:ln w="12700">
            <a:miter lim="400000"/>
          </a:ln>
        </p:spPr>
      </p:pic>
      <p:sp>
        <p:nvSpPr>
          <p:cNvPr id="176" name="Shape 176"/>
          <p:cNvSpPr/>
          <p:nvPr/>
        </p:nvSpPr>
        <p:spPr>
          <a:xfrm>
            <a:off x="1589074" y="1386275"/>
            <a:ext cx="6489602" cy="3535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sz="5500">
                <a:solidFill>
                  <a:srgbClr val="434343"/>
                </a:solidFill>
                <a:latin typeface="Oswald"/>
                <a:ea typeface="Oswald"/>
                <a:cs typeface="Oswald"/>
                <a:sym typeface="Oswald"/>
              </a:defRPr>
            </a:lvl1pPr>
          </a:lstStyle>
          <a:p>
            <a:pPr/>
            <a:r>
              <a:t>Consumer Ownership of Utilities is Widespread</a:t>
            </a:r>
          </a:p>
        </p:txBody>
      </p:sp>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0" name="image1.png"/>
          <p:cNvPicPr>
            <a:picLocks noChangeAspect="1"/>
          </p:cNvPicPr>
          <p:nvPr/>
        </p:nvPicPr>
        <p:blipFill>
          <a:blip r:embed="rId3">
            <a:extLst/>
          </a:blip>
          <a:stretch>
            <a:fillRect/>
          </a:stretch>
        </p:blipFill>
        <p:spPr>
          <a:xfrm>
            <a:off x="5263474" y="0"/>
            <a:ext cx="3795361" cy="5143502"/>
          </a:xfrm>
          <a:prstGeom prst="rect">
            <a:avLst/>
          </a:prstGeom>
          <a:ln w="12700">
            <a:miter lim="400000"/>
          </a:ln>
        </p:spPr>
      </p:pic>
      <p:sp>
        <p:nvSpPr>
          <p:cNvPr id="181" name="Shape 181"/>
          <p:cNvSpPr/>
          <p:nvPr/>
        </p:nvSpPr>
        <p:spPr>
          <a:xfrm>
            <a:off x="1029074" y="321974"/>
            <a:ext cx="3795302" cy="26593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6000">
                <a:solidFill>
                  <a:srgbClr val="434343"/>
                </a:solidFill>
                <a:latin typeface="Impact"/>
                <a:ea typeface="Impact"/>
                <a:cs typeface="Impact"/>
                <a:sym typeface="Impact"/>
              </a:defRPr>
            </a:pPr>
            <a:r>
              <a:t>1 </a:t>
            </a:r>
            <a:r>
              <a:rPr sz="10000"/>
              <a:t>in</a:t>
            </a:r>
            <a:r>
              <a:t> 3</a:t>
            </a:r>
          </a:p>
        </p:txBody>
      </p:sp>
      <p:sp>
        <p:nvSpPr>
          <p:cNvPr id="182" name="Shape 182"/>
          <p:cNvSpPr/>
          <p:nvPr/>
        </p:nvSpPr>
        <p:spPr>
          <a:xfrm>
            <a:off x="668374" y="2403474"/>
            <a:ext cx="4232402" cy="3103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sz="3800">
                <a:solidFill>
                  <a:srgbClr val="434343"/>
                </a:solidFill>
                <a:latin typeface="Lora"/>
                <a:ea typeface="Lora"/>
                <a:cs typeface="Lora"/>
                <a:sym typeface="Lora"/>
              </a:defRPr>
            </a:lvl1pPr>
          </a:lstStyle>
          <a:p>
            <a:pPr/>
            <a:r>
              <a:t>Americans get their energy from consumer-owned utilities</a:t>
            </a:r>
          </a:p>
        </p:txBody>
      </p:sp>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6" name="image5.png"/>
          <p:cNvPicPr>
            <a:picLocks noChangeAspect="1"/>
          </p:cNvPicPr>
          <p:nvPr/>
        </p:nvPicPr>
        <p:blipFill>
          <a:blip r:embed="rId3">
            <a:alphaModFix amt="69000"/>
            <a:extLst/>
          </a:blip>
          <a:stretch>
            <a:fillRect/>
          </a:stretch>
        </p:blipFill>
        <p:spPr>
          <a:xfrm>
            <a:off x="-313901" y="-886425"/>
            <a:ext cx="9467000" cy="6276477"/>
          </a:xfrm>
          <a:prstGeom prst="rect">
            <a:avLst/>
          </a:prstGeom>
          <a:ln w="12700">
            <a:miter lim="400000"/>
          </a:ln>
        </p:spPr>
      </p:pic>
      <p:pic>
        <p:nvPicPr>
          <p:cNvPr id="187" name="image10.png"/>
          <p:cNvPicPr>
            <a:picLocks noChangeAspect="1"/>
          </p:cNvPicPr>
          <p:nvPr/>
        </p:nvPicPr>
        <p:blipFill>
          <a:blip r:embed="rId4">
            <a:extLst/>
          </a:blip>
          <a:stretch>
            <a:fillRect/>
          </a:stretch>
        </p:blipFill>
        <p:spPr>
          <a:xfrm>
            <a:off x="4085449" y="3086124"/>
            <a:ext cx="4192651" cy="1150626"/>
          </a:xfrm>
          <a:prstGeom prst="rect">
            <a:avLst/>
          </a:prstGeom>
          <a:ln w="12700">
            <a:miter lim="400000"/>
          </a:ln>
        </p:spPr>
      </p:pic>
      <p:sp>
        <p:nvSpPr>
          <p:cNvPr id="188" name="Shape 188"/>
          <p:cNvSpPr/>
          <p:nvPr/>
        </p:nvSpPr>
        <p:spPr>
          <a:xfrm>
            <a:off x="3053175" y="63350"/>
            <a:ext cx="5954401" cy="429765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sz="3000">
                <a:solidFill>
                  <a:srgbClr val="FFFFFF"/>
                </a:solidFill>
                <a:latin typeface="Oswald"/>
                <a:ea typeface="Oswald"/>
                <a:cs typeface="Oswald"/>
                <a:sym typeface="Oswald"/>
              </a:defRPr>
            </a:lvl1pPr>
          </a:lstStyle>
          <a:p>
            <a:pPr/>
            <a:r>
              <a:t>“Our electric prices do not include a profit. That means Nebraska’s utilities can focus exclusively on keeping electric rates low and customer service high. Our customers, not big investors in New York and Chicago, own Nebraska’s utilities.”</a:t>
            </a:r>
          </a:p>
        </p:txBody>
      </p:sp>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134F5C"/>
        </a:solidFill>
      </p:bgPr>
    </p:bg>
    <p:spTree>
      <p:nvGrpSpPr>
        <p:cNvPr id="1" name=""/>
        <p:cNvGrpSpPr/>
        <p:nvPr/>
      </p:nvGrpSpPr>
      <p:grpSpPr>
        <a:xfrm>
          <a:off x="0" y="0"/>
          <a:ext cx="0" cy="0"/>
          <a:chOff x="0" y="0"/>
          <a:chExt cx="0" cy="0"/>
        </a:xfrm>
      </p:grpSpPr>
      <p:pic>
        <p:nvPicPr>
          <p:cNvPr id="192" name="image35.png"/>
          <p:cNvPicPr>
            <a:picLocks noChangeAspect="1"/>
          </p:cNvPicPr>
          <p:nvPr/>
        </p:nvPicPr>
        <p:blipFill>
          <a:blip r:embed="rId3">
            <a:extLst/>
          </a:blip>
          <a:stretch>
            <a:fillRect/>
          </a:stretch>
        </p:blipFill>
        <p:spPr>
          <a:xfrm>
            <a:off x="152400" y="0"/>
            <a:ext cx="4015400" cy="5143502"/>
          </a:xfrm>
          <a:prstGeom prst="rect">
            <a:avLst/>
          </a:prstGeom>
          <a:ln w="12700">
            <a:miter lim="400000"/>
          </a:ln>
        </p:spPr>
      </p:pic>
      <p:sp>
        <p:nvSpPr>
          <p:cNvPr id="193" name="Shape 193"/>
          <p:cNvSpPr/>
          <p:nvPr/>
        </p:nvSpPr>
        <p:spPr>
          <a:xfrm>
            <a:off x="1009774" y="2851374"/>
            <a:ext cx="358201" cy="294001"/>
          </a:xfrm>
          <a:prstGeom prst="ellipse">
            <a:avLst/>
          </a:prstGeom>
          <a:ln w="38100">
            <a:solidFill>
              <a:schemeClr val="accent2">
                <a:lumOff val="21764"/>
              </a:schemeClr>
            </a:solidFill>
          </a:ln>
        </p:spPr>
        <p:txBody>
          <a:bodyPr lIns="45719" rIns="45719" anchor="ctr"/>
          <a:lstStyle/>
          <a:p>
            <a:pPr/>
          </a:p>
        </p:txBody>
      </p:sp>
      <p:sp>
        <p:nvSpPr>
          <p:cNvPr id="194" name="Shape 194"/>
          <p:cNvSpPr/>
          <p:nvPr/>
        </p:nvSpPr>
        <p:spPr>
          <a:xfrm>
            <a:off x="395374" y="4282649"/>
            <a:ext cx="358202" cy="294001"/>
          </a:xfrm>
          <a:prstGeom prst="ellipse">
            <a:avLst/>
          </a:prstGeom>
          <a:ln w="38100">
            <a:solidFill>
              <a:schemeClr val="accent2">
                <a:lumOff val="21764"/>
              </a:schemeClr>
            </a:solidFill>
          </a:ln>
        </p:spPr>
        <p:txBody>
          <a:bodyPr lIns="45719" rIns="45719" anchor="ctr"/>
          <a:lstStyle/>
          <a:p>
            <a:pPr/>
          </a:p>
        </p:txBody>
      </p:sp>
      <p:sp>
        <p:nvSpPr>
          <p:cNvPr id="195" name="Shape 195"/>
          <p:cNvSpPr/>
          <p:nvPr/>
        </p:nvSpPr>
        <p:spPr>
          <a:xfrm>
            <a:off x="1596475" y="3501999"/>
            <a:ext cx="667201" cy="449701"/>
          </a:xfrm>
          <a:prstGeom prst="ellipse">
            <a:avLst/>
          </a:prstGeom>
          <a:ln w="38100">
            <a:solidFill>
              <a:schemeClr val="accent2">
                <a:lumOff val="21764"/>
              </a:schemeClr>
            </a:solidFill>
          </a:ln>
        </p:spPr>
        <p:txBody>
          <a:bodyPr lIns="45719" rIns="45719" anchor="ctr"/>
          <a:lstStyle/>
          <a:p>
            <a:pPr/>
          </a:p>
        </p:txBody>
      </p:sp>
      <p:sp>
        <p:nvSpPr>
          <p:cNvPr id="196" name="Shape 196"/>
          <p:cNvSpPr/>
          <p:nvPr/>
        </p:nvSpPr>
        <p:spPr>
          <a:xfrm rot="20599918">
            <a:off x="2414960" y="1781050"/>
            <a:ext cx="738429" cy="1163933"/>
          </a:xfrm>
          <a:prstGeom prst="ellipse">
            <a:avLst/>
          </a:prstGeom>
          <a:ln w="38100">
            <a:solidFill>
              <a:schemeClr val="accent2">
                <a:lumOff val="21764"/>
              </a:schemeClr>
            </a:solidFill>
          </a:ln>
        </p:spPr>
        <p:txBody>
          <a:bodyPr lIns="45719" rIns="45719" anchor="ctr"/>
          <a:lstStyle/>
          <a:p>
            <a:pPr/>
          </a:p>
        </p:txBody>
      </p:sp>
      <p:sp>
        <p:nvSpPr>
          <p:cNvPr id="197" name="Shape 197"/>
          <p:cNvSpPr/>
          <p:nvPr/>
        </p:nvSpPr>
        <p:spPr>
          <a:xfrm>
            <a:off x="4399350" y="574274"/>
            <a:ext cx="4476001" cy="1783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ctr">
              <a:defRPr sz="3500">
                <a:solidFill>
                  <a:srgbClr val="FFFFFF"/>
                </a:solidFill>
                <a:latin typeface="Oswald"/>
                <a:ea typeface="Oswald"/>
                <a:cs typeface="Oswald"/>
                <a:sym typeface="Oswald"/>
              </a:defRPr>
            </a:pPr>
            <a:r>
              <a:t>Maine Already Has </a:t>
            </a:r>
          </a:p>
          <a:p>
            <a:pPr algn="ctr">
              <a:defRPr sz="3500">
                <a:solidFill>
                  <a:srgbClr val="FFFFFF"/>
                </a:solidFill>
                <a:latin typeface="Oswald"/>
                <a:ea typeface="Oswald"/>
                <a:cs typeface="Oswald"/>
                <a:sym typeface="Oswald"/>
              </a:defRPr>
            </a:pPr>
            <a:r>
              <a:t>Consumer Owned Utilities</a:t>
            </a:r>
          </a:p>
        </p:txBody>
      </p:sp>
      <p:sp>
        <p:nvSpPr>
          <p:cNvPr id="198" name="Shape 198"/>
          <p:cNvSpPr/>
          <p:nvPr/>
        </p:nvSpPr>
        <p:spPr>
          <a:xfrm>
            <a:off x="4210775" y="2347299"/>
            <a:ext cx="2756701" cy="1706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10000">
                <a:solidFill>
                  <a:srgbClr val="E6B923"/>
                </a:solidFill>
                <a:latin typeface="Oswald Regular"/>
                <a:ea typeface="Oswald Regular"/>
                <a:cs typeface="Oswald Regular"/>
                <a:sym typeface="Oswald Regular"/>
              </a:defRPr>
            </a:lvl1pPr>
          </a:lstStyle>
          <a:p>
            <a:pPr/>
            <a:r>
              <a:t>18%</a:t>
            </a:r>
          </a:p>
        </p:txBody>
      </p:sp>
      <p:sp>
        <p:nvSpPr>
          <p:cNvPr id="199" name="Shape 199"/>
          <p:cNvSpPr/>
          <p:nvPr/>
        </p:nvSpPr>
        <p:spPr>
          <a:xfrm>
            <a:off x="2530574" y="1405574"/>
            <a:ext cx="358201" cy="294001"/>
          </a:xfrm>
          <a:prstGeom prst="ellipse">
            <a:avLst/>
          </a:prstGeom>
          <a:ln w="38100">
            <a:solidFill>
              <a:schemeClr val="accent2">
                <a:lumOff val="21764"/>
              </a:schemeClr>
            </a:solidFill>
          </a:ln>
        </p:spPr>
        <p:txBody>
          <a:bodyPr lIns="45719" rIns="45719" anchor="ctr"/>
          <a:lstStyle/>
          <a:p>
            <a:pPr/>
          </a:p>
        </p:txBody>
      </p:sp>
      <p:sp>
        <p:nvSpPr>
          <p:cNvPr id="200" name="Shape 200"/>
          <p:cNvSpPr/>
          <p:nvPr/>
        </p:nvSpPr>
        <p:spPr>
          <a:xfrm>
            <a:off x="2428275" y="251299"/>
            <a:ext cx="358201" cy="271202"/>
          </a:xfrm>
          <a:prstGeom prst="ellipse">
            <a:avLst/>
          </a:prstGeom>
          <a:ln w="38100">
            <a:solidFill>
              <a:schemeClr val="accent2">
                <a:lumOff val="21764"/>
              </a:schemeClr>
            </a:solidFill>
          </a:ln>
        </p:spPr>
        <p:txBody>
          <a:bodyPr lIns="45719" rIns="45719" anchor="ctr"/>
          <a:lstStyle/>
          <a:p>
            <a:pPr/>
          </a:p>
        </p:txBody>
      </p:sp>
      <p:sp>
        <p:nvSpPr>
          <p:cNvPr id="201" name="Shape 201"/>
          <p:cNvSpPr/>
          <p:nvPr/>
        </p:nvSpPr>
        <p:spPr>
          <a:xfrm>
            <a:off x="6686425" y="2245424"/>
            <a:ext cx="2417101" cy="1287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2400">
                <a:solidFill>
                  <a:srgbClr val="FFFFFF"/>
                </a:solidFill>
                <a:latin typeface="Lora"/>
                <a:ea typeface="Lora"/>
                <a:cs typeface="Lora"/>
                <a:sym typeface="Lora"/>
              </a:defRPr>
            </a:lvl1pPr>
          </a:lstStyle>
          <a:p>
            <a:pPr/>
            <a:r>
              <a:t>cheaper rates in consumer owned territory</a:t>
            </a:r>
          </a:p>
        </p:txBody>
      </p:sp>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5" name="image13.png"/>
          <p:cNvPicPr>
            <a:picLocks noChangeAspect="1"/>
          </p:cNvPicPr>
          <p:nvPr/>
        </p:nvPicPr>
        <p:blipFill>
          <a:blip r:embed="rId3">
            <a:alphaModFix amt="47000"/>
            <a:extLst/>
          </a:blip>
          <a:stretch>
            <a:fillRect/>
          </a:stretch>
        </p:blipFill>
        <p:spPr>
          <a:xfrm>
            <a:off x="0" y="-231251"/>
            <a:ext cx="9375276" cy="7031458"/>
          </a:xfrm>
          <a:prstGeom prst="rect">
            <a:avLst/>
          </a:prstGeom>
          <a:ln w="12700">
            <a:miter lim="400000"/>
          </a:ln>
        </p:spPr>
      </p:pic>
      <p:sp>
        <p:nvSpPr>
          <p:cNvPr id="206" name="Shape 206"/>
          <p:cNvSpPr/>
          <p:nvPr/>
        </p:nvSpPr>
        <p:spPr>
          <a:xfrm>
            <a:off x="2170200" y="1252425"/>
            <a:ext cx="5669101" cy="3535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sz="5500">
                <a:solidFill>
                  <a:srgbClr val="434343"/>
                </a:solidFill>
                <a:latin typeface="Oswald"/>
                <a:ea typeface="Oswald"/>
                <a:cs typeface="Oswald"/>
                <a:sym typeface="Oswald"/>
              </a:defRPr>
            </a:lvl1pPr>
          </a:lstStyle>
          <a:p>
            <a:pPr/>
            <a:r>
              <a:t>Examples of Transitions to Consumer Ownership</a:t>
            </a:r>
          </a:p>
        </p:txBody>
      </p:sp>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0" name="image26.png"/>
          <p:cNvPicPr>
            <a:picLocks noChangeAspect="1"/>
          </p:cNvPicPr>
          <p:nvPr/>
        </p:nvPicPr>
        <p:blipFill>
          <a:blip r:embed="rId3">
            <a:extLst/>
          </a:blip>
          <a:srcRect l="0" t="0" r="0" b="22630"/>
          <a:stretch>
            <a:fillRect/>
          </a:stretch>
        </p:blipFill>
        <p:spPr>
          <a:xfrm>
            <a:off x="-52225" y="-1"/>
            <a:ext cx="9196225" cy="2767102"/>
          </a:xfrm>
          <a:prstGeom prst="rect">
            <a:avLst/>
          </a:prstGeom>
          <a:ln w="12700">
            <a:miter lim="400000"/>
          </a:ln>
        </p:spPr>
      </p:pic>
      <p:sp>
        <p:nvSpPr>
          <p:cNvPr id="211" name="Shape 211"/>
          <p:cNvSpPr/>
          <p:nvPr/>
        </p:nvSpPr>
        <p:spPr>
          <a:xfrm>
            <a:off x="446549" y="129474"/>
            <a:ext cx="2992502" cy="1656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3600">
                <a:solidFill>
                  <a:srgbClr val="434343"/>
                </a:solidFill>
                <a:latin typeface="Oswald"/>
                <a:ea typeface="Oswald"/>
                <a:cs typeface="Oswald"/>
                <a:sym typeface="Oswald"/>
              </a:defRPr>
            </a:pPr>
            <a:r>
              <a:t>Winter Park, FL</a:t>
            </a:r>
          </a:p>
          <a:p>
            <a:pPr>
              <a:defRPr sz="2500">
                <a:solidFill>
                  <a:srgbClr val="434343"/>
                </a:solidFill>
                <a:latin typeface="Oswald"/>
                <a:ea typeface="Oswald"/>
                <a:cs typeface="Oswald"/>
                <a:sym typeface="Oswald"/>
              </a:defRPr>
            </a:pPr>
            <a:r>
              <a:t>2005</a:t>
            </a:r>
          </a:p>
        </p:txBody>
      </p:sp>
      <p:sp>
        <p:nvSpPr>
          <p:cNvPr id="212" name="Shape 212"/>
          <p:cNvSpPr/>
          <p:nvPr/>
        </p:nvSpPr>
        <p:spPr>
          <a:xfrm>
            <a:off x="1650862" y="3526125"/>
            <a:ext cx="1548302" cy="1046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a:latin typeface="Lora"/>
                <a:ea typeface="Lora"/>
                <a:cs typeface="Lora"/>
                <a:sym typeface="Lora"/>
              </a:defRPr>
            </a:lvl1pPr>
          </a:lstStyle>
          <a:p>
            <a:pPr/>
            <a:r>
              <a:t>69% of residents voted in favor of consumer ownership</a:t>
            </a:r>
          </a:p>
        </p:txBody>
      </p:sp>
      <p:pic>
        <p:nvPicPr>
          <p:cNvPr id="213" name="image16.png"/>
          <p:cNvPicPr>
            <a:picLocks noChangeAspect="1"/>
          </p:cNvPicPr>
          <p:nvPr/>
        </p:nvPicPr>
        <p:blipFill>
          <a:blip r:embed="rId4">
            <a:extLst/>
          </a:blip>
          <a:stretch>
            <a:fillRect/>
          </a:stretch>
        </p:blipFill>
        <p:spPr>
          <a:xfrm>
            <a:off x="143174" y="3359499"/>
            <a:ext cx="1437651" cy="1437652"/>
          </a:xfrm>
          <a:prstGeom prst="rect">
            <a:avLst/>
          </a:prstGeom>
          <a:ln w="12700">
            <a:miter lim="400000"/>
          </a:ln>
        </p:spPr>
      </p:pic>
      <p:sp>
        <p:nvSpPr>
          <p:cNvPr id="214" name="Shape 214"/>
          <p:cNvSpPr/>
          <p:nvPr/>
        </p:nvSpPr>
        <p:spPr>
          <a:xfrm>
            <a:off x="5717125" y="845575"/>
            <a:ext cx="2715301" cy="1783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2000">
                <a:solidFill>
                  <a:srgbClr val="434343"/>
                </a:solidFill>
                <a:latin typeface="Lora"/>
                <a:ea typeface="Lora"/>
                <a:cs typeface="Lora"/>
                <a:sym typeface="Lora"/>
              </a:defRPr>
            </a:pPr>
            <a:r>
              <a:t>"We proved to them the little guys can do it just like they can." </a:t>
            </a:r>
          </a:p>
          <a:p>
            <a:pPr/>
            <a:endParaRPr sz="1500">
              <a:solidFill>
                <a:srgbClr val="434343"/>
              </a:solidFill>
              <a:latin typeface="Oswald"/>
              <a:ea typeface="Oswald"/>
              <a:cs typeface="Oswald"/>
              <a:sym typeface="Oswald"/>
            </a:endParaRPr>
          </a:p>
          <a:p>
            <a:pPr>
              <a:defRPr sz="1500">
                <a:solidFill>
                  <a:srgbClr val="434343"/>
                </a:solidFill>
                <a:latin typeface="Oswald"/>
                <a:ea typeface="Oswald"/>
                <a:cs typeface="Oswald"/>
                <a:sym typeface="Oswald"/>
              </a:defRPr>
            </a:pPr>
            <a:r>
              <a:t>Jerry Warren, Electric Utility Director</a:t>
            </a:r>
          </a:p>
        </p:txBody>
      </p:sp>
      <p:pic>
        <p:nvPicPr>
          <p:cNvPr id="215" name="image19.png"/>
          <p:cNvPicPr>
            <a:picLocks noChangeAspect="1"/>
          </p:cNvPicPr>
          <p:nvPr/>
        </p:nvPicPr>
        <p:blipFill>
          <a:blip r:embed="rId5">
            <a:extLst/>
          </a:blip>
          <a:stretch>
            <a:fillRect/>
          </a:stretch>
        </p:blipFill>
        <p:spPr>
          <a:xfrm>
            <a:off x="6066975" y="3444888"/>
            <a:ext cx="1266876" cy="1266876"/>
          </a:xfrm>
          <a:prstGeom prst="rect">
            <a:avLst/>
          </a:prstGeom>
          <a:ln w="12700">
            <a:miter lim="400000"/>
          </a:ln>
        </p:spPr>
      </p:pic>
      <p:sp>
        <p:nvSpPr>
          <p:cNvPr id="216" name="Shape 216"/>
          <p:cNvSpPr/>
          <p:nvPr/>
        </p:nvSpPr>
        <p:spPr>
          <a:xfrm>
            <a:off x="7487149" y="3526125"/>
            <a:ext cx="1548302" cy="12623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a:latin typeface="Lora"/>
                <a:ea typeface="Lora"/>
                <a:cs typeface="Lora"/>
                <a:sym typeface="Lora"/>
              </a:defRPr>
            </a:lvl1pPr>
          </a:lstStyle>
          <a:p>
            <a:pPr/>
            <a:r>
              <a:t>Dramatically increased reliability, even with bigger storms in FL</a:t>
            </a:r>
          </a:p>
        </p:txBody>
      </p:sp>
      <p:pic>
        <p:nvPicPr>
          <p:cNvPr id="217" name="image18.png"/>
          <p:cNvPicPr>
            <a:picLocks noChangeAspect="1"/>
          </p:cNvPicPr>
          <p:nvPr/>
        </p:nvPicPr>
        <p:blipFill>
          <a:blip r:embed="rId6">
            <a:extLst/>
          </a:blip>
          <a:stretch>
            <a:fillRect/>
          </a:stretch>
        </p:blipFill>
        <p:spPr>
          <a:xfrm>
            <a:off x="3145374" y="3464950"/>
            <a:ext cx="1226751" cy="1226751"/>
          </a:xfrm>
          <a:prstGeom prst="rect">
            <a:avLst/>
          </a:prstGeom>
          <a:ln w="12700">
            <a:miter lim="400000"/>
          </a:ln>
        </p:spPr>
      </p:pic>
      <p:sp>
        <p:nvSpPr>
          <p:cNvPr id="218" name="Shape 218"/>
          <p:cNvSpPr/>
          <p:nvPr/>
        </p:nvSpPr>
        <p:spPr>
          <a:xfrm>
            <a:off x="4435847" y="3526125"/>
            <a:ext cx="1326901" cy="1046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a:latin typeface="Lora"/>
                <a:ea typeface="Lora"/>
                <a:cs typeface="Lora"/>
                <a:sym typeface="Lora"/>
              </a:defRPr>
            </a:lvl1pPr>
          </a:lstStyle>
          <a:p>
            <a:pPr/>
            <a:r>
              <a:t>Repaid acquisition cost in under 10 years</a:t>
            </a:r>
          </a:p>
        </p:txBody>
      </p:sp>
      <p:sp>
        <p:nvSpPr>
          <p:cNvPr id="219" name="Shape 219"/>
          <p:cNvSpPr/>
          <p:nvPr/>
        </p:nvSpPr>
        <p:spPr>
          <a:xfrm>
            <a:off x="89849" y="2767100"/>
            <a:ext cx="2148602" cy="1249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3500">
                <a:solidFill>
                  <a:srgbClr val="FFFFFF"/>
                </a:solidFill>
                <a:latin typeface="Oswald"/>
                <a:ea typeface="Oswald"/>
                <a:cs typeface="Oswald"/>
                <a:sym typeface="Oswald"/>
              </a:defRPr>
            </a:lvl1pPr>
          </a:lstStyle>
          <a:p>
            <a:pPr/>
            <a:r>
              <a:t>Outcomes:</a:t>
            </a:r>
          </a:p>
        </p:txBody>
      </p:sp>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3" name="image20.png"/>
          <p:cNvPicPr>
            <a:picLocks noChangeAspect="1"/>
          </p:cNvPicPr>
          <p:nvPr/>
        </p:nvPicPr>
        <p:blipFill>
          <a:blip r:embed="rId3">
            <a:extLst/>
          </a:blip>
          <a:srcRect l="31957" t="0" r="0" b="0"/>
          <a:stretch>
            <a:fillRect/>
          </a:stretch>
        </p:blipFill>
        <p:spPr>
          <a:xfrm>
            <a:off x="-127900" y="-58075"/>
            <a:ext cx="5365702" cy="5259650"/>
          </a:xfrm>
          <a:prstGeom prst="rect">
            <a:avLst/>
          </a:prstGeom>
          <a:ln w="12700">
            <a:miter lim="400000"/>
          </a:ln>
        </p:spPr>
      </p:pic>
      <p:sp>
        <p:nvSpPr>
          <p:cNvPr id="224" name="Shape 224"/>
          <p:cNvSpPr/>
          <p:nvPr/>
        </p:nvSpPr>
        <p:spPr>
          <a:xfrm>
            <a:off x="125024" y="792899"/>
            <a:ext cx="4322702" cy="11099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3600">
                <a:solidFill>
                  <a:srgbClr val="FFFFFF"/>
                </a:solidFill>
                <a:latin typeface="Oswald"/>
                <a:ea typeface="Oswald"/>
                <a:cs typeface="Oswald"/>
                <a:sym typeface="Oswald"/>
              </a:defRPr>
            </a:pPr>
            <a:r>
              <a:t>Jefferson Co, WA</a:t>
            </a:r>
          </a:p>
          <a:p>
            <a:pPr>
              <a:defRPr sz="2500">
                <a:solidFill>
                  <a:srgbClr val="FFFFFF"/>
                </a:solidFill>
                <a:latin typeface="Oswald"/>
                <a:ea typeface="Oswald"/>
                <a:cs typeface="Oswald"/>
                <a:sym typeface="Oswald"/>
              </a:defRPr>
            </a:pPr>
            <a:r>
              <a:t>2008</a:t>
            </a:r>
          </a:p>
        </p:txBody>
      </p:sp>
      <p:sp>
        <p:nvSpPr>
          <p:cNvPr id="225" name="Shape 225"/>
          <p:cNvSpPr/>
          <p:nvPr/>
        </p:nvSpPr>
        <p:spPr>
          <a:xfrm>
            <a:off x="5524749" y="141749"/>
            <a:ext cx="2148602" cy="1249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3500">
                <a:solidFill>
                  <a:srgbClr val="FFFFFF"/>
                </a:solidFill>
                <a:latin typeface="Oswald"/>
                <a:ea typeface="Oswald"/>
                <a:cs typeface="Oswald"/>
                <a:sym typeface="Oswald"/>
              </a:defRPr>
            </a:lvl1pPr>
          </a:lstStyle>
          <a:p>
            <a:pPr/>
            <a:r>
              <a:t>Outcomes:</a:t>
            </a:r>
          </a:p>
        </p:txBody>
      </p:sp>
      <p:pic>
        <p:nvPicPr>
          <p:cNvPr id="226" name="image17.png"/>
          <p:cNvPicPr>
            <a:picLocks noChangeAspect="1"/>
          </p:cNvPicPr>
          <p:nvPr/>
        </p:nvPicPr>
        <p:blipFill>
          <a:blip r:embed="rId4">
            <a:extLst/>
          </a:blip>
          <a:stretch>
            <a:fillRect/>
          </a:stretch>
        </p:blipFill>
        <p:spPr>
          <a:xfrm>
            <a:off x="5952899" y="1137049"/>
            <a:ext cx="794051" cy="794051"/>
          </a:xfrm>
          <a:prstGeom prst="rect">
            <a:avLst/>
          </a:prstGeom>
          <a:ln w="12700">
            <a:miter lim="400000"/>
          </a:ln>
        </p:spPr>
      </p:pic>
      <p:sp>
        <p:nvSpPr>
          <p:cNvPr id="227" name="Shape 227"/>
          <p:cNvSpPr/>
          <p:nvPr/>
        </p:nvSpPr>
        <p:spPr>
          <a:xfrm>
            <a:off x="5524775" y="1177099"/>
            <a:ext cx="319801" cy="677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504"/>
                </a:moveTo>
                <a:lnTo>
                  <a:pt x="5400" y="16504"/>
                </a:lnTo>
                <a:lnTo>
                  <a:pt x="5400" y="0"/>
                </a:lnTo>
                <a:lnTo>
                  <a:pt x="16200" y="0"/>
                </a:lnTo>
                <a:lnTo>
                  <a:pt x="16200" y="16504"/>
                </a:lnTo>
                <a:lnTo>
                  <a:pt x="21600" y="16504"/>
                </a:lnTo>
                <a:lnTo>
                  <a:pt x="10800" y="21600"/>
                </a:lnTo>
                <a:close/>
              </a:path>
            </a:pathLst>
          </a:custGeom>
          <a:solidFill>
            <a:srgbClr val="434343"/>
          </a:solidFill>
          <a:ln w="12700">
            <a:miter lim="400000"/>
          </a:ln>
        </p:spPr>
        <p:txBody>
          <a:bodyPr lIns="45719" rIns="45719" anchor="ctr"/>
          <a:lstStyle/>
          <a:p>
            <a:pPr/>
          </a:p>
        </p:txBody>
      </p:sp>
      <p:pic>
        <p:nvPicPr>
          <p:cNvPr id="228" name="image14.png"/>
          <p:cNvPicPr>
            <a:picLocks noChangeAspect="1"/>
          </p:cNvPicPr>
          <p:nvPr/>
        </p:nvPicPr>
        <p:blipFill>
          <a:blip r:embed="rId5">
            <a:extLst/>
          </a:blip>
          <a:stretch>
            <a:fillRect/>
          </a:stretch>
        </p:blipFill>
        <p:spPr>
          <a:xfrm>
            <a:off x="5582099" y="2044100"/>
            <a:ext cx="1055301" cy="1055301"/>
          </a:xfrm>
          <a:prstGeom prst="rect">
            <a:avLst/>
          </a:prstGeom>
          <a:ln w="12700">
            <a:miter lim="400000"/>
          </a:ln>
        </p:spPr>
      </p:pic>
      <p:pic>
        <p:nvPicPr>
          <p:cNvPr id="229" name="image21.png"/>
          <p:cNvPicPr>
            <a:picLocks noChangeAspect="1"/>
          </p:cNvPicPr>
          <p:nvPr/>
        </p:nvPicPr>
        <p:blipFill>
          <a:blip r:embed="rId6">
            <a:extLst/>
          </a:blip>
          <a:stretch>
            <a:fillRect/>
          </a:stretch>
        </p:blipFill>
        <p:spPr>
          <a:xfrm>
            <a:off x="5898474" y="3473150"/>
            <a:ext cx="960351" cy="960351"/>
          </a:xfrm>
          <a:prstGeom prst="rect">
            <a:avLst/>
          </a:prstGeom>
          <a:ln w="12700">
            <a:miter lim="400000"/>
          </a:ln>
        </p:spPr>
      </p:pic>
      <p:sp>
        <p:nvSpPr>
          <p:cNvPr id="230" name="Shape 230"/>
          <p:cNvSpPr/>
          <p:nvPr/>
        </p:nvSpPr>
        <p:spPr>
          <a:xfrm>
            <a:off x="5524775" y="3695424"/>
            <a:ext cx="319801" cy="677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504"/>
                </a:moveTo>
                <a:lnTo>
                  <a:pt x="5400" y="16504"/>
                </a:lnTo>
                <a:lnTo>
                  <a:pt x="5400" y="0"/>
                </a:lnTo>
                <a:lnTo>
                  <a:pt x="16200" y="0"/>
                </a:lnTo>
                <a:lnTo>
                  <a:pt x="16200" y="16504"/>
                </a:lnTo>
                <a:lnTo>
                  <a:pt x="21600" y="16504"/>
                </a:lnTo>
                <a:lnTo>
                  <a:pt x="10800" y="21600"/>
                </a:lnTo>
                <a:close/>
              </a:path>
            </a:pathLst>
          </a:custGeom>
          <a:solidFill>
            <a:srgbClr val="434343"/>
          </a:solidFill>
          <a:ln w="12700">
            <a:miter lim="400000"/>
          </a:ln>
        </p:spPr>
        <p:txBody>
          <a:bodyPr lIns="45719" rIns="45719" anchor="ctr"/>
          <a:lstStyle/>
          <a:p>
            <a:pPr/>
          </a:p>
        </p:txBody>
      </p:sp>
      <p:sp>
        <p:nvSpPr>
          <p:cNvPr id="231" name="Shape 231"/>
          <p:cNvSpPr/>
          <p:nvPr/>
        </p:nvSpPr>
        <p:spPr>
          <a:xfrm>
            <a:off x="7110575" y="908449"/>
            <a:ext cx="1905601" cy="1148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1600">
                <a:latin typeface="Lora"/>
                <a:ea typeface="Lora"/>
                <a:cs typeface="Lora"/>
                <a:sym typeface="Lora"/>
              </a:defRPr>
            </a:lvl1pPr>
          </a:lstStyle>
          <a:p>
            <a:pPr/>
            <a:r>
              <a:t>Lowered rates, w/ reduced rates for low income households</a:t>
            </a:r>
          </a:p>
        </p:txBody>
      </p:sp>
      <p:sp>
        <p:nvSpPr>
          <p:cNvPr id="232" name="Shape 232"/>
          <p:cNvSpPr/>
          <p:nvPr/>
        </p:nvSpPr>
        <p:spPr>
          <a:xfrm>
            <a:off x="7110575" y="2505399"/>
            <a:ext cx="1905601" cy="665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1600">
                <a:latin typeface="Lora"/>
                <a:ea typeface="Lora"/>
                <a:cs typeface="Lora"/>
                <a:sym typeface="Lora"/>
              </a:defRPr>
            </a:lvl1pPr>
          </a:lstStyle>
          <a:p>
            <a:pPr/>
            <a:r>
              <a:t>Increased local jobs</a:t>
            </a:r>
          </a:p>
        </p:txBody>
      </p:sp>
      <p:sp>
        <p:nvSpPr>
          <p:cNvPr id="233" name="Shape 233"/>
          <p:cNvSpPr/>
          <p:nvPr/>
        </p:nvSpPr>
        <p:spPr>
          <a:xfrm>
            <a:off x="7173449" y="3656324"/>
            <a:ext cx="1905601" cy="906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1600">
                <a:latin typeface="Lora"/>
                <a:ea typeface="Lora"/>
                <a:cs typeface="Lora"/>
                <a:sym typeface="Lora"/>
              </a:defRPr>
            </a:lvl1pPr>
          </a:lstStyle>
          <a:p>
            <a:pPr/>
            <a:r>
              <a:t>Helped decarbonize the energy system</a:t>
            </a:r>
          </a:p>
        </p:txBody>
      </p:sp>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7" name="image31.png"/>
          <p:cNvPicPr>
            <a:picLocks noChangeAspect="1"/>
          </p:cNvPicPr>
          <p:nvPr/>
        </p:nvPicPr>
        <p:blipFill>
          <a:blip r:embed="rId3">
            <a:extLst/>
          </a:blip>
          <a:srcRect l="0" t="0" r="29207" b="0"/>
          <a:stretch>
            <a:fillRect/>
          </a:stretch>
        </p:blipFill>
        <p:spPr>
          <a:xfrm>
            <a:off x="3384074" y="-31976"/>
            <a:ext cx="5759925" cy="5207450"/>
          </a:xfrm>
          <a:prstGeom prst="rect">
            <a:avLst/>
          </a:prstGeom>
          <a:ln w="12700">
            <a:miter lim="400000"/>
          </a:ln>
        </p:spPr>
      </p:pic>
      <p:sp>
        <p:nvSpPr>
          <p:cNvPr id="238" name="Shape 238"/>
          <p:cNvSpPr/>
          <p:nvPr/>
        </p:nvSpPr>
        <p:spPr>
          <a:xfrm>
            <a:off x="5358500" y="3657599"/>
            <a:ext cx="3210001" cy="11099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3600">
                <a:solidFill>
                  <a:srgbClr val="FFFFFF"/>
                </a:solidFill>
                <a:latin typeface="Oswald"/>
                <a:ea typeface="Oswald"/>
                <a:cs typeface="Oswald"/>
                <a:sym typeface="Oswald"/>
              </a:defRPr>
            </a:pPr>
            <a:r>
              <a:t>Pittsburgh, PA</a:t>
            </a:r>
          </a:p>
          <a:p>
            <a:pPr>
              <a:defRPr sz="2500">
                <a:solidFill>
                  <a:srgbClr val="FFFFFF"/>
                </a:solidFill>
                <a:latin typeface="Oswald"/>
                <a:ea typeface="Oswald"/>
                <a:cs typeface="Oswald"/>
                <a:sym typeface="Oswald"/>
              </a:defRPr>
            </a:pPr>
            <a:r>
              <a:t>2015</a:t>
            </a:r>
          </a:p>
        </p:txBody>
      </p:sp>
      <p:sp>
        <p:nvSpPr>
          <p:cNvPr id="239" name="Shape 239"/>
          <p:cNvSpPr/>
          <p:nvPr/>
        </p:nvSpPr>
        <p:spPr>
          <a:xfrm>
            <a:off x="6781950" y="376699"/>
            <a:ext cx="3394801" cy="487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2000">
                <a:latin typeface="Lora"/>
                <a:ea typeface="Lora"/>
                <a:cs typeface="Lora"/>
                <a:sym typeface="Lora"/>
              </a:defRPr>
            </a:pPr>
            <a:r>
              <a:t>the case of water</a:t>
            </a:r>
            <a:r>
              <a:rPr>
                <a:solidFill>
                  <a:srgbClr val="E6B923"/>
                </a:solidFill>
              </a:rPr>
              <a:t>dd</a:t>
            </a:r>
          </a:p>
        </p:txBody>
      </p:sp>
      <p:pic>
        <p:nvPicPr>
          <p:cNvPr id="240" name="image22.png"/>
          <p:cNvPicPr>
            <a:picLocks noChangeAspect="1"/>
          </p:cNvPicPr>
          <p:nvPr/>
        </p:nvPicPr>
        <p:blipFill>
          <a:blip r:embed="rId4">
            <a:extLst/>
          </a:blip>
          <a:stretch>
            <a:fillRect/>
          </a:stretch>
        </p:blipFill>
        <p:spPr>
          <a:xfrm>
            <a:off x="101725" y="1135900"/>
            <a:ext cx="1310300" cy="1310301"/>
          </a:xfrm>
          <a:prstGeom prst="rect">
            <a:avLst/>
          </a:prstGeom>
          <a:ln w="12700">
            <a:miter lim="400000"/>
          </a:ln>
        </p:spPr>
      </p:pic>
      <p:sp>
        <p:nvSpPr>
          <p:cNvPr id="241" name="Shape 241"/>
          <p:cNvSpPr/>
          <p:nvPr/>
        </p:nvSpPr>
        <p:spPr>
          <a:xfrm>
            <a:off x="1482250" y="1210399"/>
            <a:ext cx="1905601" cy="1148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1600">
                <a:latin typeface="Lora"/>
                <a:ea typeface="Lora"/>
                <a:cs typeface="Lora"/>
                <a:sym typeface="Lora"/>
              </a:defRPr>
            </a:lvl1pPr>
          </a:lstStyle>
          <a:p>
            <a:pPr/>
            <a:r>
              <a:t>Enabled Community Advisory Councils for direct input</a:t>
            </a:r>
          </a:p>
        </p:txBody>
      </p:sp>
      <p:pic>
        <p:nvPicPr>
          <p:cNvPr id="242" name="image23.png"/>
          <p:cNvPicPr>
            <a:picLocks noChangeAspect="1"/>
          </p:cNvPicPr>
          <p:nvPr/>
        </p:nvPicPr>
        <p:blipFill>
          <a:blip r:embed="rId5">
            <a:extLst/>
          </a:blip>
          <a:stretch>
            <a:fillRect/>
          </a:stretch>
        </p:blipFill>
        <p:spPr>
          <a:xfrm>
            <a:off x="248099" y="4015975"/>
            <a:ext cx="959176" cy="959175"/>
          </a:xfrm>
          <a:prstGeom prst="rect">
            <a:avLst/>
          </a:prstGeom>
          <a:ln w="12700">
            <a:miter lim="400000"/>
          </a:ln>
        </p:spPr>
      </p:pic>
      <p:sp>
        <p:nvSpPr>
          <p:cNvPr id="243" name="Shape 243"/>
          <p:cNvSpPr/>
          <p:nvPr/>
        </p:nvSpPr>
        <p:spPr>
          <a:xfrm>
            <a:off x="1342875" y="3895425"/>
            <a:ext cx="1905600" cy="114805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1600">
                <a:latin typeface="Lora"/>
                <a:ea typeface="Lora"/>
                <a:cs typeface="Lora"/>
                <a:sym typeface="Lora"/>
              </a:defRPr>
            </a:lvl1pPr>
          </a:lstStyle>
          <a:p>
            <a:pPr/>
            <a:r>
              <a:t>Secured lower-cost municipal bonds for investment</a:t>
            </a:r>
          </a:p>
        </p:txBody>
      </p:sp>
      <p:sp>
        <p:nvSpPr>
          <p:cNvPr id="244" name="Shape 244"/>
          <p:cNvSpPr/>
          <p:nvPr/>
        </p:nvSpPr>
        <p:spPr>
          <a:xfrm>
            <a:off x="178549" y="264200"/>
            <a:ext cx="2148602" cy="124965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3500">
                <a:solidFill>
                  <a:srgbClr val="FFFFFF"/>
                </a:solidFill>
                <a:latin typeface="Oswald"/>
                <a:ea typeface="Oswald"/>
                <a:cs typeface="Oswald"/>
                <a:sym typeface="Oswald"/>
              </a:defRPr>
            </a:lvl1pPr>
          </a:lstStyle>
          <a:p>
            <a:pPr/>
            <a:r>
              <a:t>Outcomes:</a:t>
            </a:r>
          </a:p>
        </p:txBody>
      </p:sp>
      <p:pic>
        <p:nvPicPr>
          <p:cNvPr id="245" name="image37.png"/>
          <p:cNvPicPr>
            <a:picLocks noChangeAspect="1"/>
          </p:cNvPicPr>
          <p:nvPr/>
        </p:nvPicPr>
        <p:blipFill>
          <a:blip r:embed="rId6">
            <a:extLst/>
          </a:blip>
          <a:stretch>
            <a:fillRect/>
          </a:stretch>
        </p:blipFill>
        <p:spPr>
          <a:xfrm>
            <a:off x="171425" y="2621725"/>
            <a:ext cx="1035851" cy="1035876"/>
          </a:xfrm>
          <a:prstGeom prst="rect">
            <a:avLst/>
          </a:prstGeom>
          <a:ln w="12700">
            <a:miter lim="400000"/>
          </a:ln>
        </p:spPr>
      </p:pic>
      <p:sp>
        <p:nvSpPr>
          <p:cNvPr id="246" name="Shape 246"/>
          <p:cNvSpPr/>
          <p:nvPr/>
        </p:nvSpPr>
        <p:spPr>
          <a:xfrm>
            <a:off x="1342875" y="2537874"/>
            <a:ext cx="1947299" cy="906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1600">
                <a:latin typeface="Lora"/>
                <a:ea typeface="Lora"/>
                <a:cs typeface="Lora"/>
                <a:sym typeface="Lora"/>
              </a:defRPr>
            </a:lvl1pPr>
          </a:lstStyle>
          <a:p>
            <a:pPr/>
            <a:r>
              <a:t>Increased investments in green infrastructure</a:t>
            </a:r>
          </a:p>
        </p:txBody>
      </p:sp>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3" name="image12.png"/>
          <p:cNvPicPr>
            <a:picLocks noChangeAspect="1"/>
          </p:cNvPicPr>
          <p:nvPr/>
        </p:nvPicPr>
        <p:blipFill>
          <a:blip r:embed="rId2">
            <a:extLst/>
          </a:blip>
          <a:srcRect l="0" t="0" r="44149" b="0"/>
          <a:stretch>
            <a:fillRect/>
          </a:stretch>
        </p:blipFill>
        <p:spPr>
          <a:xfrm>
            <a:off x="0" y="0"/>
            <a:ext cx="4308925" cy="5143499"/>
          </a:xfrm>
          <a:prstGeom prst="rect">
            <a:avLst/>
          </a:prstGeom>
          <a:ln w="12700">
            <a:miter lim="400000"/>
          </a:ln>
        </p:spPr>
      </p:pic>
      <p:sp>
        <p:nvSpPr>
          <p:cNvPr id="114" name="Shape 114"/>
          <p:cNvSpPr/>
          <p:nvPr/>
        </p:nvSpPr>
        <p:spPr>
          <a:xfrm>
            <a:off x="4788399" y="2515149"/>
            <a:ext cx="4038901" cy="1783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3500">
                <a:solidFill>
                  <a:srgbClr val="134F5C"/>
                </a:solidFill>
                <a:latin typeface="Lora"/>
                <a:ea typeface="Lora"/>
                <a:cs typeface="Lora"/>
                <a:sym typeface="Lora"/>
              </a:defRPr>
            </a:pPr>
            <a:r>
              <a:t>has set ambitious goals to tackle </a:t>
            </a:r>
          </a:p>
          <a:p>
            <a:pPr>
              <a:defRPr b="1" sz="3500">
                <a:solidFill>
                  <a:srgbClr val="134F5C"/>
                </a:solidFill>
                <a:latin typeface="Lora"/>
                <a:ea typeface="Lora"/>
                <a:cs typeface="Lora"/>
                <a:sym typeface="Lora"/>
              </a:defRPr>
            </a:pPr>
            <a:r>
              <a:t>climate change</a:t>
            </a:r>
            <a:r>
              <a:rPr b="0"/>
              <a:t>. </a:t>
            </a:r>
          </a:p>
        </p:txBody>
      </p:sp>
      <p:sp>
        <p:nvSpPr>
          <p:cNvPr id="115" name="Shape 115"/>
          <p:cNvSpPr/>
          <p:nvPr/>
        </p:nvSpPr>
        <p:spPr>
          <a:xfrm>
            <a:off x="4648199" y="767899"/>
            <a:ext cx="4117201" cy="4297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3500">
                <a:solidFill>
                  <a:srgbClr val="E6B923"/>
                </a:solidFill>
                <a:latin typeface="Oswald"/>
                <a:ea typeface="Oswald"/>
                <a:cs typeface="Oswald"/>
                <a:sym typeface="Oswald"/>
              </a:defRPr>
            </a:pPr>
            <a:r>
              <a:t>Maine</a:t>
            </a:r>
            <a:r>
              <a:rPr>
                <a:latin typeface="Lora"/>
                <a:ea typeface="Lora"/>
                <a:cs typeface="Lora"/>
                <a:sym typeface="Lora"/>
              </a:rPr>
              <a:t> </a:t>
            </a:r>
          </a:p>
        </p:txBody>
      </p:sp>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0" name="image13.png"/>
          <p:cNvPicPr>
            <a:picLocks noChangeAspect="1"/>
          </p:cNvPicPr>
          <p:nvPr/>
        </p:nvPicPr>
        <p:blipFill>
          <a:blip r:embed="rId2">
            <a:alphaModFix amt="47000"/>
            <a:extLst/>
          </a:blip>
          <a:stretch>
            <a:fillRect/>
          </a:stretch>
        </p:blipFill>
        <p:spPr>
          <a:xfrm>
            <a:off x="0" y="-231251"/>
            <a:ext cx="9375276" cy="7031458"/>
          </a:xfrm>
          <a:prstGeom prst="rect">
            <a:avLst/>
          </a:prstGeom>
          <a:ln w="12700">
            <a:miter lim="400000"/>
          </a:ln>
        </p:spPr>
      </p:pic>
      <p:sp>
        <p:nvSpPr>
          <p:cNvPr id="251" name="Shape 251"/>
          <p:cNvSpPr/>
          <p:nvPr/>
        </p:nvSpPr>
        <p:spPr>
          <a:xfrm>
            <a:off x="2170200" y="1252425"/>
            <a:ext cx="5669101" cy="2697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sz="5500">
                <a:solidFill>
                  <a:srgbClr val="434343"/>
                </a:solidFill>
                <a:latin typeface="Oswald"/>
                <a:ea typeface="Oswald"/>
                <a:cs typeface="Oswald"/>
                <a:sym typeface="Oswald"/>
              </a:defRPr>
            </a:lvl1pPr>
          </a:lstStyle>
          <a:p>
            <a:pPr/>
            <a:r>
              <a:t>The Problem with Central Maine Power</a:t>
            </a:r>
          </a:p>
        </p:txBody>
      </p:sp>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3" name="image28.png"/>
          <p:cNvPicPr>
            <a:picLocks noChangeAspect="1"/>
          </p:cNvPicPr>
          <p:nvPr/>
        </p:nvPicPr>
        <p:blipFill>
          <a:blip r:embed="rId3">
            <a:alphaModFix amt="68000"/>
            <a:extLst/>
          </a:blip>
          <a:stretch>
            <a:fillRect/>
          </a:stretch>
        </p:blipFill>
        <p:spPr>
          <a:xfrm>
            <a:off x="-68951" y="-137550"/>
            <a:ext cx="9350852" cy="6218326"/>
          </a:xfrm>
          <a:prstGeom prst="rect">
            <a:avLst/>
          </a:prstGeom>
          <a:ln w="12700">
            <a:miter lim="400000"/>
          </a:ln>
        </p:spPr>
      </p:pic>
      <p:sp>
        <p:nvSpPr>
          <p:cNvPr id="254" name="Shape 254"/>
          <p:cNvSpPr/>
          <p:nvPr/>
        </p:nvSpPr>
        <p:spPr>
          <a:xfrm>
            <a:off x="361575" y="298650"/>
            <a:ext cx="5443200" cy="1554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4500">
                <a:solidFill>
                  <a:srgbClr val="134F5C"/>
                </a:solidFill>
                <a:latin typeface="Oswald"/>
                <a:ea typeface="Oswald"/>
                <a:cs typeface="Oswald"/>
                <a:sym typeface="Oswald"/>
              </a:defRPr>
            </a:lvl1pPr>
          </a:lstStyle>
          <a:p>
            <a:pPr/>
            <a:r>
              <a:t>Central Maine Power</a:t>
            </a:r>
          </a:p>
        </p:txBody>
      </p:sp>
      <p:sp>
        <p:nvSpPr>
          <p:cNvPr id="255" name="Shape 255"/>
          <p:cNvSpPr/>
          <p:nvPr/>
        </p:nvSpPr>
        <p:spPr>
          <a:xfrm>
            <a:off x="144424" y="1599575"/>
            <a:ext cx="2523602" cy="563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2500">
                <a:solidFill>
                  <a:srgbClr val="434343"/>
                </a:solidFill>
                <a:latin typeface="Lora"/>
                <a:ea typeface="Lora"/>
                <a:cs typeface="Lora"/>
                <a:sym typeface="Lora"/>
              </a:defRPr>
            </a:lvl1pPr>
          </a:lstStyle>
          <a:p>
            <a:pPr/>
            <a:r>
              <a:t>Poor Reliability</a:t>
            </a:r>
          </a:p>
        </p:txBody>
      </p:sp>
      <p:sp>
        <p:nvSpPr>
          <p:cNvPr id="256" name="Shape 256"/>
          <p:cNvSpPr/>
          <p:nvPr/>
        </p:nvSpPr>
        <p:spPr>
          <a:xfrm>
            <a:off x="144424" y="2252233"/>
            <a:ext cx="3239702" cy="563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2500">
                <a:solidFill>
                  <a:srgbClr val="434343"/>
                </a:solidFill>
                <a:latin typeface="Lora"/>
                <a:ea typeface="Lora"/>
                <a:cs typeface="Lora"/>
                <a:sym typeface="Lora"/>
              </a:defRPr>
            </a:lvl1pPr>
          </a:lstStyle>
          <a:p>
            <a:pPr/>
            <a:r>
              <a:t>Bad Billing Practices</a:t>
            </a:r>
          </a:p>
        </p:txBody>
      </p:sp>
      <p:sp>
        <p:nvSpPr>
          <p:cNvPr id="257" name="Shape 257"/>
          <p:cNvSpPr/>
          <p:nvPr/>
        </p:nvSpPr>
        <p:spPr>
          <a:xfrm>
            <a:off x="144424" y="3557549"/>
            <a:ext cx="3585302" cy="944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2500">
                <a:solidFill>
                  <a:srgbClr val="434343"/>
                </a:solidFill>
                <a:latin typeface="Lora"/>
                <a:ea typeface="Lora"/>
                <a:cs typeface="Lora"/>
                <a:sym typeface="Lora"/>
              </a:defRPr>
            </a:pPr>
            <a:r>
              <a:t>Commitment to Profit, </a:t>
            </a:r>
          </a:p>
          <a:p>
            <a:pPr>
              <a:defRPr sz="2500">
                <a:solidFill>
                  <a:srgbClr val="434343"/>
                </a:solidFill>
                <a:latin typeface="Lora"/>
                <a:ea typeface="Lora"/>
                <a:cs typeface="Lora"/>
                <a:sym typeface="Lora"/>
              </a:defRPr>
            </a:pPr>
            <a:r>
              <a:t>Not Mainers</a:t>
            </a:r>
          </a:p>
        </p:txBody>
      </p:sp>
      <p:sp>
        <p:nvSpPr>
          <p:cNvPr id="258" name="Shape 258"/>
          <p:cNvSpPr/>
          <p:nvPr/>
        </p:nvSpPr>
        <p:spPr>
          <a:xfrm>
            <a:off x="144424" y="2904892"/>
            <a:ext cx="3239702" cy="563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2500">
                <a:solidFill>
                  <a:srgbClr val="434343"/>
                </a:solidFill>
                <a:latin typeface="Lora"/>
                <a:ea typeface="Lora"/>
                <a:cs typeface="Lora"/>
                <a:sym typeface="Lora"/>
              </a:defRPr>
            </a:lvl1pPr>
          </a:lstStyle>
          <a:p>
            <a:pPr/>
            <a:r>
              <a:t>No Climate Vision</a:t>
            </a:r>
          </a:p>
        </p:txBody>
      </p:sp>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2" name="image36.jpg"/>
          <p:cNvPicPr>
            <a:picLocks noChangeAspect="1"/>
          </p:cNvPicPr>
          <p:nvPr/>
        </p:nvPicPr>
        <p:blipFill>
          <a:blip r:embed="rId3">
            <a:alphaModFix amt="29000"/>
            <a:extLst/>
          </a:blip>
          <a:stretch>
            <a:fillRect/>
          </a:stretch>
        </p:blipFill>
        <p:spPr>
          <a:xfrm>
            <a:off x="-89476" y="0"/>
            <a:ext cx="9233477" cy="5143500"/>
          </a:xfrm>
          <a:prstGeom prst="rect">
            <a:avLst/>
          </a:prstGeom>
          <a:ln w="12700">
            <a:miter lim="400000"/>
          </a:ln>
        </p:spPr>
      </p:pic>
      <p:sp>
        <p:nvSpPr>
          <p:cNvPr id="263" name="Shape 263"/>
          <p:cNvSpPr/>
          <p:nvPr>
            <p:ph type="title"/>
          </p:nvPr>
        </p:nvSpPr>
        <p:spPr>
          <a:xfrm>
            <a:off x="311699" y="445025"/>
            <a:ext cx="8520602" cy="572701"/>
          </a:xfrm>
          <a:prstGeom prst="rect">
            <a:avLst/>
          </a:prstGeom>
        </p:spPr>
        <p:txBody>
          <a:bodyPr/>
          <a:lstStyle>
            <a:lvl1pPr algn="ctr" defTabSz="512063">
              <a:defRPr sz="2520">
                <a:solidFill>
                  <a:srgbClr val="134F5C"/>
                </a:solidFill>
                <a:latin typeface="Oswald"/>
                <a:ea typeface="Oswald"/>
                <a:cs typeface="Oswald"/>
                <a:sym typeface="Oswald"/>
              </a:defRPr>
            </a:lvl1pPr>
          </a:lstStyle>
          <a:p>
            <a:pPr/>
            <a:r>
              <a:t>Spain is happy, but how about Maine?</a:t>
            </a:r>
          </a:p>
        </p:txBody>
      </p:sp>
      <p:sp>
        <p:nvSpPr>
          <p:cNvPr id="264" name="Shape 264"/>
          <p:cNvSpPr/>
          <p:nvPr>
            <p:ph type="body" idx="1"/>
          </p:nvPr>
        </p:nvSpPr>
        <p:spPr>
          <a:xfrm>
            <a:off x="311699" y="1733599"/>
            <a:ext cx="8520602" cy="2835301"/>
          </a:xfrm>
          <a:prstGeom prst="rect">
            <a:avLst/>
          </a:prstGeom>
        </p:spPr>
        <p:txBody>
          <a:bodyPr/>
          <a:lstStyle/>
          <a:p>
            <a:pPr marL="0" indent="0" algn="ctr">
              <a:buSzTx/>
              <a:buNone/>
              <a:defRPr sz="2500">
                <a:solidFill>
                  <a:srgbClr val="333333"/>
                </a:solidFill>
                <a:latin typeface="Oswald"/>
                <a:ea typeface="Oswald"/>
                <a:cs typeface="Oswald"/>
                <a:sym typeface="Oswald"/>
              </a:defRPr>
            </a:pPr>
            <a:r>
              <a:t>“Let’s forget about what has happened. We just need to move on. We are very happy with CMP.”</a:t>
            </a:r>
          </a:p>
          <a:p>
            <a:pPr marL="0" indent="0" algn="ctr">
              <a:spcBef>
                <a:spcPts val="1600"/>
              </a:spcBef>
              <a:buSzTx/>
              <a:buNone/>
              <a:defRPr sz="2500">
                <a:solidFill>
                  <a:srgbClr val="333333"/>
                </a:solidFill>
                <a:latin typeface="Oswald"/>
                <a:ea typeface="Oswald"/>
                <a:cs typeface="Oswald"/>
                <a:sym typeface="Oswald"/>
              </a:defRPr>
            </a:pPr>
            <a:r>
              <a:t>“CMP has doubled its net income and earnings... in the past 10 years.”</a:t>
            </a:r>
          </a:p>
          <a:p>
            <a:pPr marL="0" indent="0" algn="ctr">
              <a:spcBef>
                <a:spcPts val="1600"/>
              </a:spcBef>
              <a:buSzTx/>
              <a:buNone/>
              <a:defRPr sz="2500">
                <a:solidFill>
                  <a:srgbClr val="333333"/>
                </a:solidFill>
                <a:latin typeface="Oswald"/>
                <a:ea typeface="Oswald"/>
                <a:cs typeface="Oswald"/>
                <a:sym typeface="Oswald"/>
              </a:defRPr>
            </a:pPr>
            <a:r>
              <a:t>-Iberdrola Executive, 2/20/2020</a:t>
            </a:r>
          </a:p>
        </p:txBody>
      </p:sp>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8" name="image27.png"/>
          <p:cNvPicPr>
            <a:picLocks noChangeAspect="1"/>
          </p:cNvPicPr>
          <p:nvPr/>
        </p:nvPicPr>
        <p:blipFill>
          <a:blip r:embed="rId3">
            <a:extLst/>
          </a:blip>
          <a:stretch>
            <a:fillRect/>
          </a:stretch>
        </p:blipFill>
        <p:spPr>
          <a:xfrm>
            <a:off x="4572008" y="0"/>
            <a:ext cx="7413892" cy="5560427"/>
          </a:xfrm>
          <a:prstGeom prst="rect">
            <a:avLst/>
          </a:prstGeom>
          <a:ln w="12700">
            <a:miter lim="400000"/>
          </a:ln>
        </p:spPr>
      </p:pic>
      <p:sp>
        <p:nvSpPr>
          <p:cNvPr id="269" name="Shape 269"/>
          <p:cNvSpPr/>
          <p:nvPr/>
        </p:nvSpPr>
        <p:spPr>
          <a:xfrm>
            <a:off x="616774" y="531975"/>
            <a:ext cx="3508201" cy="2926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sz="3000">
                <a:solidFill>
                  <a:srgbClr val="434343"/>
                </a:solidFill>
                <a:latin typeface="Lora"/>
                <a:ea typeface="Lora"/>
                <a:cs typeface="Lora"/>
                <a:sym typeface="Lora"/>
              </a:defRPr>
            </a:lvl1pPr>
          </a:lstStyle>
          <a:p>
            <a:pPr/>
            <a:r>
              <a:t>No one wanted to pay more for electricity than their mortgage [...] I ended up having to file for bankruptcy.</a:t>
            </a:r>
          </a:p>
        </p:txBody>
      </p:sp>
      <p:sp>
        <p:nvSpPr>
          <p:cNvPr id="270" name="Shape 270"/>
          <p:cNvSpPr/>
          <p:nvPr/>
        </p:nvSpPr>
        <p:spPr>
          <a:xfrm rot="10671406">
            <a:off x="3825609" y="2506496"/>
            <a:ext cx="344942" cy="16433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9600">
                <a:solidFill>
                  <a:srgbClr val="134F5C"/>
                </a:solidFill>
                <a:latin typeface="Lora"/>
                <a:ea typeface="Lora"/>
                <a:cs typeface="Lora"/>
                <a:sym typeface="Lora"/>
              </a:defRPr>
            </a:lvl1pPr>
          </a:lstStyle>
          <a:p>
            <a:pPr/>
            <a:r>
              <a:t>“</a:t>
            </a:r>
          </a:p>
        </p:txBody>
      </p:sp>
      <p:sp>
        <p:nvSpPr>
          <p:cNvPr id="271" name="Shape 271"/>
          <p:cNvSpPr/>
          <p:nvPr/>
        </p:nvSpPr>
        <p:spPr>
          <a:xfrm>
            <a:off x="81949" y="273174"/>
            <a:ext cx="345002" cy="16433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9600">
                <a:solidFill>
                  <a:srgbClr val="134F5C"/>
                </a:solidFill>
                <a:latin typeface="Lora"/>
                <a:ea typeface="Lora"/>
                <a:cs typeface="Lora"/>
                <a:sym typeface="Lora"/>
              </a:defRPr>
            </a:lvl1pPr>
          </a:lstStyle>
          <a:p>
            <a:pPr/>
            <a:r>
              <a:t>“</a:t>
            </a:r>
          </a:p>
        </p:txBody>
      </p:sp>
      <p:sp>
        <p:nvSpPr>
          <p:cNvPr id="272" name="Shape 272"/>
          <p:cNvSpPr/>
          <p:nvPr/>
        </p:nvSpPr>
        <p:spPr>
          <a:xfrm>
            <a:off x="1869000" y="3925025"/>
            <a:ext cx="3091201" cy="1554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indent="457200">
              <a:defRPr sz="3000">
                <a:solidFill>
                  <a:srgbClr val="434343"/>
                </a:solidFill>
                <a:latin typeface="Oswald"/>
                <a:ea typeface="Oswald"/>
                <a:cs typeface="Oswald"/>
                <a:sym typeface="Oswald"/>
              </a:defRPr>
            </a:lvl1pPr>
          </a:lstStyle>
          <a:p>
            <a:pPr/>
            <a:r>
              <a:t>Rob Du Paul, CMP Customer</a:t>
            </a:r>
          </a:p>
        </p:txBody>
      </p:sp>
    </p:spTree>
  </p:cSld>
  <p:clrMapOvr>
    <a:masterClrMapping/>
  </p:clrMapOvr>
  <p:transition xmlns:p14="http://schemas.microsoft.com/office/powerpoint/2010/main" spd="med" advClick="1" p14:dur="1000"/>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6" name="image30.png"/>
          <p:cNvPicPr>
            <a:picLocks noChangeAspect="1"/>
          </p:cNvPicPr>
          <p:nvPr/>
        </p:nvPicPr>
        <p:blipFill>
          <a:blip r:embed="rId3">
            <a:extLst/>
          </a:blip>
          <a:stretch>
            <a:fillRect/>
          </a:stretch>
        </p:blipFill>
        <p:spPr>
          <a:xfrm>
            <a:off x="46525" y="-99058"/>
            <a:ext cx="9144001" cy="5242558"/>
          </a:xfrm>
          <a:prstGeom prst="rect">
            <a:avLst/>
          </a:prstGeom>
          <a:ln w="12700">
            <a:miter lim="400000"/>
          </a:ln>
        </p:spPr>
      </p:pic>
      <p:sp>
        <p:nvSpPr>
          <p:cNvPr id="277" name="Shape 277"/>
          <p:cNvSpPr/>
          <p:nvPr/>
        </p:nvSpPr>
        <p:spPr>
          <a:xfrm>
            <a:off x="554625" y="298650"/>
            <a:ext cx="5443200" cy="1706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5000">
                <a:solidFill>
                  <a:srgbClr val="134F5C"/>
                </a:solidFill>
                <a:latin typeface="Oswald"/>
                <a:ea typeface="Oswald"/>
                <a:cs typeface="Oswald"/>
                <a:sym typeface="Oswald"/>
              </a:defRPr>
            </a:lvl1pPr>
          </a:lstStyle>
          <a:p>
            <a:pPr/>
            <a:r>
              <a:t>Major Political Influence </a:t>
            </a:r>
          </a:p>
        </p:txBody>
      </p:sp>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1" name="image13.png"/>
          <p:cNvPicPr>
            <a:picLocks noChangeAspect="1"/>
          </p:cNvPicPr>
          <p:nvPr/>
        </p:nvPicPr>
        <p:blipFill>
          <a:blip r:embed="rId2">
            <a:alphaModFix amt="47000"/>
            <a:extLst/>
          </a:blip>
          <a:stretch>
            <a:fillRect/>
          </a:stretch>
        </p:blipFill>
        <p:spPr>
          <a:xfrm>
            <a:off x="0" y="-231251"/>
            <a:ext cx="9375276" cy="7031458"/>
          </a:xfrm>
          <a:prstGeom prst="rect">
            <a:avLst/>
          </a:prstGeom>
          <a:ln w="12700">
            <a:miter lim="400000"/>
          </a:ln>
        </p:spPr>
      </p:pic>
      <p:sp>
        <p:nvSpPr>
          <p:cNvPr id="282" name="Shape 282"/>
          <p:cNvSpPr/>
          <p:nvPr/>
        </p:nvSpPr>
        <p:spPr>
          <a:xfrm>
            <a:off x="1737449" y="1835550"/>
            <a:ext cx="5669101" cy="18592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sz="5500">
                <a:solidFill>
                  <a:srgbClr val="434343"/>
                </a:solidFill>
                <a:latin typeface="Oswald"/>
                <a:ea typeface="Oswald"/>
                <a:cs typeface="Oswald"/>
                <a:sym typeface="Oswald"/>
              </a:defRPr>
            </a:lvl1pPr>
          </a:lstStyle>
          <a:p>
            <a:pPr/>
            <a:r>
              <a:t>What You Can Do</a:t>
            </a:r>
          </a:p>
        </p:txBody>
      </p:sp>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4" name="image15.png"/>
          <p:cNvPicPr>
            <a:picLocks noChangeAspect="1"/>
          </p:cNvPicPr>
          <p:nvPr/>
        </p:nvPicPr>
        <p:blipFill>
          <a:blip r:embed="rId2">
            <a:extLst/>
          </a:blip>
          <a:stretch>
            <a:fillRect/>
          </a:stretch>
        </p:blipFill>
        <p:spPr>
          <a:xfrm>
            <a:off x="4978875" y="642561"/>
            <a:ext cx="3560101" cy="3560102"/>
          </a:xfrm>
          <a:prstGeom prst="rect">
            <a:avLst/>
          </a:prstGeom>
          <a:ln w="12700">
            <a:miter lim="400000"/>
          </a:ln>
        </p:spPr>
      </p:pic>
      <p:sp>
        <p:nvSpPr>
          <p:cNvPr id="285" name="Shape 285"/>
          <p:cNvSpPr/>
          <p:nvPr/>
        </p:nvSpPr>
        <p:spPr>
          <a:xfrm>
            <a:off x="575099" y="2357900"/>
            <a:ext cx="4500002" cy="1783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3500">
                <a:solidFill>
                  <a:srgbClr val="434343"/>
                </a:solidFill>
                <a:latin typeface="Lora"/>
                <a:ea typeface="Lora"/>
                <a:cs typeface="Lora"/>
                <a:sym typeface="Lora"/>
              </a:defRPr>
            </a:lvl1pPr>
          </a:lstStyle>
          <a:p>
            <a:pPr/>
            <a:r>
              <a:t>Support Legislation for the Maine Power Delivery Authority</a:t>
            </a:r>
          </a:p>
        </p:txBody>
      </p:sp>
      <p:sp>
        <p:nvSpPr>
          <p:cNvPr id="286" name="Shape 286"/>
          <p:cNvSpPr/>
          <p:nvPr/>
        </p:nvSpPr>
        <p:spPr>
          <a:xfrm>
            <a:off x="891499" y="994925"/>
            <a:ext cx="4087502" cy="1402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b="1" sz="8000">
                <a:solidFill>
                  <a:srgbClr val="FFFFFF"/>
                </a:solidFill>
                <a:latin typeface="Oswald"/>
                <a:ea typeface="Oswald"/>
                <a:cs typeface="Oswald"/>
                <a:sym typeface="Oswald"/>
              </a:defRPr>
            </a:lvl1pPr>
          </a:lstStyle>
          <a:p>
            <a:pPr/>
            <a:r>
              <a:t>LD 1646</a:t>
            </a:r>
          </a:p>
        </p:txBody>
      </p:sp>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8" name="image32.png"/>
          <p:cNvPicPr>
            <a:picLocks noChangeAspect="1"/>
          </p:cNvPicPr>
          <p:nvPr/>
        </p:nvPicPr>
        <p:blipFill>
          <a:blip r:embed="rId2">
            <a:alphaModFix amt="72000"/>
            <a:extLst/>
          </a:blip>
          <a:srcRect l="11769" t="0" r="0" b="0"/>
          <a:stretch>
            <a:fillRect/>
          </a:stretch>
        </p:blipFill>
        <p:spPr>
          <a:xfrm>
            <a:off x="5233350" y="-277825"/>
            <a:ext cx="6704600" cy="5699150"/>
          </a:xfrm>
          <a:prstGeom prst="rect">
            <a:avLst/>
          </a:prstGeom>
          <a:ln w="12700">
            <a:miter lim="400000"/>
          </a:ln>
        </p:spPr>
      </p:pic>
      <p:pic>
        <p:nvPicPr>
          <p:cNvPr id="289" name="image25.png"/>
          <p:cNvPicPr>
            <a:picLocks noChangeAspect="1"/>
          </p:cNvPicPr>
          <p:nvPr/>
        </p:nvPicPr>
        <p:blipFill>
          <a:blip r:embed="rId3">
            <a:extLst/>
          </a:blip>
          <a:stretch>
            <a:fillRect/>
          </a:stretch>
        </p:blipFill>
        <p:spPr>
          <a:xfrm>
            <a:off x="3528324" y="3645825"/>
            <a:ext cx="1270751" cy="1270751"/>
          </a:xfrm>
          <a:prstGeom prst="rect">
            <a:avLst/>
          </a:prstGeom>
          <a:ln w="12700">
            <a:miter lim="400000"/>
          </a:ln>
        </p:spPr>
      </p:pic>
      <p:pic>
        <p:nvPicPr>
          <p:cNvPr id="290" name="image29.png"/>
          <p:cNvPicPr>
            <a:picLocks noChangeAspect="1"/>
          </p:cNvPicPr>
          <p:nvPr/>
        </p:nvPicPr>
        <p:blipFill>
          <a:blip r:embed="rId4">
            <a:extLst/>
          </a:blip>
          <a:stretch>
            <a:fillRect/>
          </a:stretch>
        </p:blipFill>
        <p:spPr>
          <a:xfrm>
            <a:off x="3680600" y="340725"/>
            <a:ext cx="1073651" cy="1073650"/>
          </a:xfrm>
          <a:prstGeom prst="rect">
            <a:avLst/>
          </a:prstGeom>
          <a:ln w="12700">
            <a:miter lim="400000"/>
          </a:ln>
        </p:spPr>
      </p:pic>
      <p:pic>
        <p:nvPicPr>
          <p:cNvPr id="291" name="image33.png"/>
          <p:cNvPicPr>
            <a:picLocks noChangeAspect="1"/>
          </p:cNvPicPr>
          <p:nvPr/>
        </p:nvPicPr>
        <p:blipFill>
          <a:blip r:embed="rId5">
            <a:extLst/>
          </a:blip>
          <a:stretch>
            <a:fillRect/>
          </a:stretch>
        </p:blipFill>
        <p:spPr>
          <a:xfrm>
            <a:off x="3569749" y="1799700"/>
            <a:ext cx="1270750" cy="1270750"/>
          </a:xfrm>
          <a:prstGeom prst="rect">
            <a:avLst/>
          </a:prstGeom>
          <a:ln w="12700">
            <a:miter lim="400000"/>
          </a:ln>
        </p:spPr>
      </p:pic>
      <p:sp>
        <p:nvSpPr>
          <p:cNvPr id="292" name="Shape 292"/>
          <p:cNvSpPr/>
          <p:nvPr/>
        </p:nvSpPr>
        <p:spPr>
          <a:xfrm>
            <a:off x="115024" y="531575"/>
            <a:ext cx="1001402" cy="1249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3500">
                <a:solidFill>
                  <a:srgbClr val="FFFFFF"/>
                </a:solidFill>
                <a:latin typeface="Oswald"/>
                <a:ea typeface="Oswald"/>
                <a:cs typeface="Oswald"/>
                <a:sym typeface="Oswald"/>
              </a:defRPr>
            </a:lvl1pPr>
          </a:lstStyle>
          <a:p>
            <a:pPr/>
            <a:r>
              <a:t>CALL</a:t>
            </a:r>
          </a:p>
        </p:txBody>
      </p:sp>
      <p:sp>
        <p:nvSpPr>
          <p:cNvPr id="293" name="Shape 293"/>
          <p:cNvSpPr/>
          <p:nvPr/>
        </p:nvSpPr>
        <p:spPr>
          <a:xfrm>
            <a:off x="115025" y="1875900"/>
            <a:ext cx="1845899" cy="7162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3500">
                <a:solidFill>
                  <a:srgbClr val="FFFFFF"/>
                </a:solidFill>
                <a:latin typeface="Oswald"/>
                <a:ea typeface="Oswald"/>
                <a:cs typeface="Oswald"/>
                <a:sym typeface="Oswald"/>
              </a:defRPr>
            </a:lvl1pPr>
          </a:lstStyle>
          <a:p>
            <a:pPr/>
            <a:r>
              <a:t>SHARE</a:t>
            </a:r>
          </a:p>
        </p:txBody>
      </p:sp>
      <p:sp>
        <p:nvSpPr>
          <p:cNvPr id="294" name="Shape 294"/>
          <p:cNvSpPr/>
          <p:nvPr/>
        </p:nvSpPr>
        <p:spPr>
          <a:xfrm>
            <a:off x="115025" y="3895924"/>
            <a:ext cx="1845899" cy="7162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3500">
                <a:solidFill>
                  <a:srgbClr val="FFFFFF"/>
                </a:solidFill>
                <a:latin typeface="Oswald"/>
                <a:ea typeface="Oswald"/>
                <a:cs typeface="Oswald"/>
                <a:sym typeface="Oswald"/>
              </a:defRPr>
            </a:lvl1pPr>
          </a:lstStyle>
          <a:p>
            <a:pPr/>
            <a:r>
              <a:t>WRITE</a:t>
            </a:r>
          </a:p>
        </p:txBody>
      </p:sp>
      <p:sp>
        <p:nvSpPr>
          <p:cNvPr id="295" name="Shape 295"/>
          <p:cNvSpPr/>
          <p:nvPr/>
        </p:nvSpPr>
        <p:spPr>
          <a:xfrm>
            <a:off x="1465700" y="464075"/>
            <a:ext cx="2007600" cy="10972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2000">
                <a:latin typeface="Lora"/>
                <a:ea typeface="Lora"/>
                <a:cs typeface="Lora"/>
                <a:sym typeface="Lora"/>
              </a:defRPr>
            </a:pPr>
            <a:r>
              <a:t>Your local Representative</a:t>
            </a:r>
          </a:p>
          <a:p>
            <a:pPr>
              <a:defRPr sz="2000">
                <a:latin typeface="Lora"/>
                <a:ea typeface="Lora"/>
                <a:cs typeface="Lora"/>
                <a:sym typeface="Lora"/>
              </a:defRPr>
            </a:pPr>
            <a:r>
              <a:t>and Senator</a:t>
            </a:r>
          </a:p>
        </p:txBody>
      </p:sp>
      <p:sp>
        <p:nvSpPr>
          <p:cNvPr id="296" name="Shape 296"/>
          <p:cNvSpPr/>
          <p:nvPr/>
        </p:nvSpPr>
        <p:spPr>
          <a:xfrm>
            <a:off x="1465699" y="1752300"/>
            <a:ext cx="2103902" cy="10972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2000">
                <a:latin typeface="Lora"/>
                <a:ea typeface="Lora"/>
                <a:cs typeface="Lora"/>
                <a:sym typeface="Lora"/>
              </a:defRPr>
            </a:lvl1pPr>
          </a:lstStyle>
          <a:p>
            <a:pPr/>
            <a:r>
              <a:t>Information on social media and w/friends</a:t>
            </a:r>
          </a:p>
        </p:txBody>
      </p:sp>
      <p:sp>
        <p:nvSpPr>
          <p:cNvPr id="297" name="Shape 297"/>
          <p:cNvSpPr/>
          <p:nvPr/>
        </p:nvSpPr>
        <p:spPr>
          <a:xfrm>
            <a:off x="1465700" y="3763688"/>
            <a:ext cx="2007600" cy="10972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2000">
                <a:latin typeface="Lora"/>
                <a:ea typeface="Lora"/>
                <a:cs typeface="Lora"/>
                <a:sym typeface="Lora"/>
              </a:defRPr>
            </a:lvl1pPr>
          </a:lstStyle>
          <a:p>
            <a:pPr/>
            <a:r>
              <a:t>Opinion pieces or letters to the editor</a:t>
            </a:r>
          </a:p>
        </p:txBody>
      </p:sp>
      <p:sp>
        <p:nvSpPr>
          <p:cNvPr id="298" name="Shape 298"/>
          <p:cNvSpPr/>
          <p:nvPr/>
        </p:nvSpPr>
        <p:spPr>
          <a:xfrm>
            <a:off x="1481719" y="2862240"/>
            <a:ext cx="3243602" cy="665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600">
                <a:latin typeface="Lora"/>
                <a:ea typeface="Lora"/>
                <a:cs typeface="Lora"/>
                <a:sym typeface="Lora"/>
              </a:defRPr>
            </a:pPr>
            <a:r>
              <a:t>#OwnTheGrid</a:t>
            </a:r>
          </a:p>
          <a:p>
            <a:pPr>
              <a:defRPr sz="1600">
                <a:latin typeface="Lora"/>
                <a:ea typeface="Lora"/>
                <a:cs typeface="Lora"/>
                <a:sym typeface="Lora"/>
              </a:defRPr>
            </a:pPr>
            <a:r>
              <a:t>#MainePower4MainePeople</a:t>
            </a:r>
          </a:p>
        </p:txBody>
      </p:sp>
    </p:spTree>
  </p:cSld>
  <p:clrMapOvr>
    <a:masterClrMapping/>
  </p:clrMapOvr>
  <p:transition xmlns:p14="http://schemas.microsoft.com/office/powerpoint/2010/main" spd="med" advClick="1" p14:dur="1000"/>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0" name="Shape 300"/>
          <p:cNvSpPr/>
          <p:nvPr/>
        </p:nvSpPr>
        <p:spPr>
          <a:xfrm>
            <a:off x="3033699" y="2809175"/>
            <a:ext cx="6233101" cy="944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sz="2500">
                <a:solidFill>
                  <a:srgbClr val="434343"/>
                </a:solidFill>
                <a:latin typeface="Lora"/>
                <a:ea typeface="Lora"/>
                <a:cs typeface="Lora"/>
                <a:sym typeface="Lora"/>
              </a:defRPr>
            </a:lvl1pPr>
          </a:lstStyle>
          <a:p>
            <a:pPr/>
            <a:r>
              <a:t>For more information, contact us at info@mainepower4mainepeople.org</a:t>
            </a:r>
          </a:p>
        </p:txBody>
      </p:sp>
      <p:pic>
        <p:nvPicPr>
          <p:cNvPr id="301" name="image15.png"/>
          <p:cNvPicPr>
            <a:picLocks noChangeAspect="1"/>
          </p:cNvPicPr>
          <p:nvPr/>
        </p:nvPicPr>
        <p:blipFill>
          <a:blip r:embed="rId2">
            <a:extLst/>
          </a:blip>
          <a:stretch>
            <a:fillRect/>
          </a:stretch>
        </p:blipFill>
        <p:spPr>
          <a:xfrm>
            <a:off x="184725" y="519162"/>
            <a:ext cx="3560101" cy="3560101"/>
          </a:xfrm>
          <a:prstGeom prst="rect">
            <a:avLst/>
          </a:prstGeom>
          <a:ln w="12700">
            <a:miter lim="400000"/>
          </a:ln>
        </p:spPr>
      </p:pic>
      <p:sp>
        <p:nvSpPr>
          <p:cNvPr id="302" name="Shape 302"/>
          <p:cNvSpPr/>
          <p:nvPr/>
        </p:nvSpPr>
        <p:spPr>
          <a:xfrm>
            <a:off x="4012749" y="1489274"/>
            <a:ext cx="4467902" cy="26212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8000">
                <a:solidFill>
                  <a:srgbClr val="134F5C"/>
                </a:solidFill>
                <a:latin typeface="Oswald"/>
                <a:ea typeface="Oswald"/>
                <a:cs typeface="Oswald"/>
                <a:sym typeface="Oswald"/>
              </a:defRPr>
            </a:lvl1pPr>
          </a:lstStyle>
          <a:p>
            <a:pPr/>
            <a:r>
              <a:t>Thank you!</a:t>
            </a:r>
          </a:p>
        </p:txBody>
      </p:sp>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7" name="image34.png"/>
          <p:cNvPicPr>
            <a:picLocks noChangeAspect="1"/>
          </p:cNvPicPr>
          <p:nvPr/>
        </p:nvPicPr>
        <p:blipFill>
          <a:blip r:embed="rId3">
            <a:alphaModFix amt="55000"/>
            <a:extLst/>
          </a:blip>
          <a:stretch>
            <a:fillRect/>
          </a:stretch>
        </p:blipFill>
        <p:spPr>
          <a:xfrm>
            <a:off x="0" y="0"/>
            <a:ext cx="9337669" cy="5143500"/>
          </a:xfrm>
          <a:prstGeom prst="rect">
            <a:avLst/>
          </a:prstGeom>
          <a:ln w="12700">
            <a:miter lim="400000"/>
          </a:ln>
        </p:spPr>
      </p:pic>
      <p:sp>
        <p:nvSpPr>
          <p:cNvPr id="118" name="Shape 118"/>
          <p:cNvSpPr/>
          <p:nvPr/>
        </p:nvSpPr>
        <p:spPr>
          <a:xfrm>
            <a:off x="409249" y="688999"/>
            <a:ext cx="8466302" cy="210817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80000"/>
              </a:lnSpc>
              <a:defRPr sz="3800">
                <a:solidFill>
                  <a:srgbClr val="434343"/>
                </a:solidFill>
                <a:latin typeface="Lora"/>
                <a:ea typeface="Lora"/>
                <a:cs typeface="Lora"/>
                <a:sym typeface="Lora"/>
              </a:defRPr>
            </a:pPr>
            <a:r>
              <a:t>We need to transform our energy </a:t>
            </a:r>
          </a:p>
          <a:p>
            <a:pPr>
              <a:lnSpc>
                <a:spcPct val="80000"/>
              </a:lnSpc>
              <a:defRPr sz="3800">
                <a:solidFill>
                  <a:srgbClr val="434343"/>
                </a:solidFill>
                <a:latin typeface="Lora"/>
                <a:ea typeface="Lora"/>
                <a:cs typeface="Lora"/>
                <a:sym typeface="Lora"/>
              </a:defRPr>
            </a:pPr>
            <a:r>
              <a:t>system towards resilient </a:t>
            </a:r>
            <a:r>
              <a:rPr sz="6500">
                <a:solidFill>
                  <a:srgbClr val="134F5C"/>
                </a:solidFill>
                <a:latin typeface="Oswald"/>
                <a:ea typeface="Oswald"/>
                <a:cs typeface="Oswald"/>
                <a:sym typeface="Oswald"/>
              </a:rPr>
              <a:t>renewables</a:t>
            </a:r>
          </a:p>
        </p:txBody>
      </p:sp>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2" name="image9.png"/>
          <p:cNvPicPr>
            <a:picLocks noChangeAspect="1"/>
          </p:cNvPicPr>
          <p:nvPr/>
        </p:nvPicPr>
        <p:blipFill>
          <a:blip r:embed="rId3">
            <a:extLst/>
          </a:blip>
          <a:stretch>
            <a:fillRect/>
          </a:stretch>
        </p:blipFill>
        <p:spPr>
          <a:xfrm>
            <a:off x="969049" y="899950"/>
            <a:ext cx="7774925" cy="4859326"/>
          </a:xfrm>
          <a:prstGeom prst="rect">
            <a:avLst/>
          </a:prstGeom>
          <a:ln w="12700">
            <a:miter lim="400000"/>
          </a:ln>
        </p:spPr>
      </p:pic>
      <p:sp>
        <p:nvSpPr>
          <p:cNvPr id="123" name="Shape 123"/>
          <p:cNvSpPr/>
          <p:nvPr/>
        </p:nvSpPr>
        <p:spPr>
          <a:xfrm>
            <a:off x="341299" y="298649"/>
            <a:ext cx="6423902" cy="26212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8000">
                <a:solidFill>
                  <a:srgbClr val="E6B923"/>
                </a:solidFill>
                <a:latin typeface="Oswald"/>
                <a:ea typeface="Oswald"/>
                <a:cs typeface="Oswald"/>
                <a:sym typeface="Oswald"/>
              </a:defRPr>
            </a:lvl1pPr>
          </a:lstStyle>
          <a:p>
            <a:pPr/>
            <a:r>
              <a:t>The Energy Grid:</a:t>
            </a:r>
          </a:p>
        </p:txBody>
      </p:sp>
      <p:sp>
        <p:nvSpPr>
          <p:cNvPr id="124" name="Shape 124"/>
          <p:cNvSpPr/>
          <p:nvPr/>
        </p:nvSpPr>
        <p:spPr>
          <a:xfrm>
            <a:off x="341299" y="1332725"/>
            <a:ext cx="6641402" cy="7162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3500">
                <a:solidFill>
                  <a:srgbClr val="134F5C"/>
                </a:solidFill>
                <a:latin typeface="Lora"/>
                <a:ea typeface="Lora"/>
                <a:cs typeface="Lora"/>
                <a:sym typeface="Lora"/>
              </a:defRPr>
            </a:lvl1pPr>
          </a:lstStyle>
          <a:p>
            <a:pPr/>
            <a:r>
              <a:t>Core to Maine’s energy future</a:t>
            </a:r>
          </a:p>
        </p:txBody>
      </p:sp>
      <p:sp>
        <p:nvSpPr>
          <p:cNvPr id="125" name="Shape 125"/>
          <p:cNvSpPr/>
          <p:nvPr/>
        </p:nvSpPr>
        <p:spPr>
          <a:xfrm>
            <a:off x="3634149" y="2827925"/>
            <a:ext cx="1317301" cy="1249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b="1" sz="7000">
                <a:solidFill>
                  <a:srgbClr val="E6B923"/>
                </a:solidFill>
                <a:latin typeface="Oswald"/>
                <a:ea typeface="Oswald"/>
                <a:cs typeface="Oswald"/>
                <a:sym typeface="Oswald"/>
              </a:defRPr>
            </a:lvl1pPr>
          </a:lstStyle>
          <a:p>
            <a:pPr/>
            <a:r>
              <a:t>3X</a:t>
            </a:r>
          </a:p>
        </p:txBody>
      </p:sp>
      <p:sp>
        <p:nvSpPr>
          <p:cNvPr id="126" name="Shape 126"/>
          <p:cNvSpPr/>
          <p:nvPr/>
        </p:nvSpPr>
        <p:spPr>
          <a:xfrm>
            <a:off x="3683699" y="3684249"/>
            <a:ext cx="1624201" cy="1325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75000"/>
              </a:lnSpc>
              <a:defRPr sz="3000">
                <a:solidFill>
                  <a:srgbClr val="FFFFFF"/>
                </a:solidFill>
                <a:latin typeface="Lora"/>
                <a:ea typeface="Lora"/>
                <a:cs typeface="Lora"/>
                <a:sym typeface="Lora"/>
              </a:defRPr>
            </a:pPr>
            <a:r>
              <a:t>more  </a:t>
            </a:r>
          </a:p>
          <a:p>
            <a:pPr>
              <a:lnSpc>
                <a:spcPct val="75000"/>
              </a:lnSpc>
              <a:defRPr sz="3000">
                <a:solidFill>
                  <a:srgbClr val="FFFFFF"/>
                </a:solidFill>
                <a:latin typeface="Lora"/>
                <a:ea typeface="Lora"/>
                <a:cs typeface="Lora"/>
                <a:sym typeface="Lora"/>
              </a:defRPr>
            </a:pPr>
            <a:r>
              <a:t>electric power</a:t>
            </a:r>
          </a:p>
        </p:txBody>
      </p:sp>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0" name="image13.png"/>
          <p:cNvPicPr>
            <a:picLocks noChangeAspect="1"/>
          </p:cNvPicPr>
          <p:nvPr/>
        </p:nvPicPr>
        <p:blipFill>
          <a:blip r:embed="rId3">
            <a:alphaModFix amt="47000"/>
            <a:extLst/>
          </a:blip>
          <a:stretch>
            <a:fillRect/>
          </a:stretch>
        </p:blipFill>
        <p:spPr>
          <a:xfrm>
            <a:off x="0" y="-231251"/>
            <a:ext cx="9375276" cy="7031458"/>
          </a:xfrm>
          <a:prstGeom prst="rect">
            <a:avLst/>
          </a:prstGeom>
          <a:ln w="12700">
            <a:miter lim="400000"/>
          </a:ln>
        </p:spPr>
      </p:pic>
      <p:sp>
        <p:nvSpPr>
          <p:cNvPr id="131" name="Shape 131"/>
          <p:cNvSpPr/>
          <p:nvPr/>
        </p:nvSpPr>
        <p:spPr>
          <a:xfrm>
            <a:off x="1632224" y="1015375"/>
            <a:ext cx="6489601" cy="3535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sz="5500">
                <a:solidFill>
                  <a:srgbClr val="434343"/>
                </a:solidFill>
                <a:latin typeface="Oswald"/>
                <a:ea typeface="Oswald"/>
                <a:cs typeface="Oswald"/>
                <a:sym typeface="Oswald"/>
              </a:defRPr>
            </a:lvl1pPr>
          </a:lstStyle>
          <a:p>
            <a:pPr/>
            <a:r>
              <a:t>We Need a Consumer Owned Utility to Reach Our Climate Goals</a:t>
            </a:r>
          </a:p>
        </p:txBody>
      </p:sp>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5" name="image15.png"/>
          <p:cNvPicPr>
            <a:picLocks noChangeAspect="1"/>
          </p:cNvPicPr>
          <p:nvPr/>
        </p:nvPicPr>
        <p:blipFill>
          <a:blip r:embed="rId3">
            <a:extLst/>
          </a:blip>
          <a:stretch>
            <a:fillRect/>
          </a:stretch>
        </p:blipFill>
        <p:spPr>
          <a:xfrm>
            <a:off x="2000250" y="0"/>
            <a:ext cx="5143500" cy="5143500"/>
          </a:xfrm>
          <a:prstGeom prst="rect">
            <a:avLst/>
          </a:prstGeom>
          <a:ln w="12700">
            <a:miter lim="400000"/>
          </a:ln>
        </p:spPr>
      </p:pic>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 name="Shape 139"/>
          <p:cNvSpPr/>
          <p:nvPr/>
        </p:nvSpPr>
        <p:spPr>
          <a:xfrm>
            <a:off x="3798299" y="-229050"/>
            <a:ext cx="5345701" cy="5601600"/>
          </a:xfrm>
          <a:prstGeom prst="rect">
            <a:avLst/>
          </a:prstGeom>
          <a:solidFill>
            <a:srgbClr val="134F5C"/>
          </a:solidFill>
          <a:ln w="12700">
            <a:miter lim="400000"/>
          </a:ln>
        </p:spPr>
        <p:txBody>
          <a:bodyPr lIns="45719" rIns="45719" anchor="ctr"/>
          <a:lstStyle/>
          <a:p>
            <a:pPr/>
          </a:p>
        </p:txBody>
      </p:sp>
      <p:sp>
        <p:nvSpPr>
          <p:cNvPr id="140" name="Shape 140"/>
          <p:cNvSpPr/>
          <p:nvPr/>
        </p:nvSpPr>
        <p:spPr>
          <a:xfrm>
            <a:off x="-9725" y="524275"/>
            <a:ext cx="3792000" cy="3535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sz="5500">
                <a:solidFill>
                  <a:srgbClr val="434343"/>
                </a:solidFill>
                <a:latin typeface="Oswald"/>
                <a:ea typeface="Oswald"/>
                <a:cs typeface="Oswald"/>
                <a:sym typeface="Oswald"/>
              </a:defRPr>
            </a:lvl1pPr>
          </a:lstStyle>
          <a:p>
            <a:pPr/>
            <a:r>
              <a:t>Maine Power Delivery Authority</a:t>
            </a:r>
          </a:p>
        </p:txBody>
      </p:sp>
      <p:sp>
        <p:nvSpPr>
          <p:cNvPr id="141" name="Shape 141"/>
          <p:cNvSpPr/>
          <p:nvPr/>
        </p:nvSpPr>
        <p:spPr>
          <a:xfrm>
            <a:off x="4399350" y="1241699"/>
            <a:ext cx="4361101" cy="2011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3000">
                <a:solidFill>
                  <a:srgbClr val="FFFFFF"/>
                </a:solidFill>
                <a:latin typeface="Lora"/>
                <a:ea typeface="Lora"/>
                <a:cs typeface="Lora"/>
                <a:sym typeface="Lora"/>
              </a:defRPr>
            </a:lvl1pPr>
          </a:lstStyle>
          <a:p>
            <a:pPr/>
            <a:r>
              <a:t>A consumer-owned and controlled non-profit utility that distributes energy across Maine.</a:t>
            </a:r>
          </a:p>
        </p:txBody>
      </p:sp>
      <p:pic>
        <p:nvPicPr>
          <p:cNvPr id="142" name="image3.png"/>
          <p:cNvPicPr>
            <a:picLocks noChangeAspect="1"/>
          </p:cNvPicPr>
          <p:nvPr/>
        </p:nvPicPr>
        <p:blipFill>
          <a:blip r:embed="rId2">
            <a:extLst/>
          </a:blip>
          <a:stretch>
            <a:fillRect/>
          </a:stretch>
        </p:blipFill>
        <p:spPr>
          <a:xfrm>
            <a:off x="1160175" y="3227374"/>
            <a:ext cx="1428751" cy="1428751"/>
          </a:xfrm>
          <a:prstGeom prst="rect">
            <a:avLst/>
          </a:prstGeom>
          <a:ln w="12700">
            <a:miter lim="400000"/>
          </a:ln>
        </p:spPr>
      </p:pic>
      <p:sp>
        <p:nvSpPr>
          <p:cNvPr id="143" name="Shape 143"/>
          <p:cNvSpPr/>
          <p:nvPr/>
        </p:nvSpPr>
        <p:spPr>
          <a:xfrm>
            <a:off x="4118000" y="4317224"/>
            <a:ext cx="4642501" cy="868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1500">
                <a:solidFill>
                  <a:srgbClr val="FFFFFF"/>
                </a:solidFill>
                <a:latin typeface="Lora"/>
                <a:ea typeface="Lora"/>
                <a:cs typeface="Lora"/>
                <a:sym typeface="Lora"/>
              </a:defRPr>
            </a:lvl1pPr>
          </a:lstStyle>
          <a:p>
            <a:pPr/>
            <a:r>
              <a:t>**Except for areas already served by other consumer owned utilities.</a:t>
            </a:r>
          </a:p>
        </p:txBody>
      </p:sp>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5" name="image6.png"/>
          <p:cNvPicPr>
            <a:picLocks noChangeAspect="1"/>
          </p:cNvPicPr>
          <p:nvPr/>
        </p:nvPicPr>
        <p:blipFill>
          <a:blip r:embed="rId2">
            <a:extLst/>
          </a:blip>
          <a:srcRect l="0" t="13629" r="0" b="0"/>
          <a:stretch>
            <a:fillRect/>
          </a:stretch>
        </p:blipFill>
        <p:spPr>
          <a:xfrm>
            <a:off x="824674" y="2030074"/>
            <a:ext cx="7534901" cy="3134276"/>
          </a:xfrm>
          <a:prstGeom prst="rect">
            <a:avLst/>
          </a:prstGeom>
          <a:ln w="12700">
            <a:miter lim="400000"/>
          </a:ln>
        </p:spPr>
      </p:pic>
      <p:sp>
        <p:nvSpPr>
          <p:cNvPr id="146" name="Shape 146"/>
          <p:cNvSpPr/>
          <p:nvPr/>
        </p:nvSpPr>
        <p:spPr>
          <a:xfrm>
            <a:off x="940274" y="4675499"/>
            <a:ext cx="1495201" cy="388201"/>
          </a:xfrm>
          <a:prstGeom prst="rect">
            <a:avLst/>
          </a:prstGeom>
          <a:solidFill>
            <a:srgbClr val="FFFFFF"/>
          </a:solidFill>
          <a:ln w="12700">
            <a:miter lim="400000"/>
          </a:ln>
        </p:spPr>
        <p:txBody>
          <a:bodyPr lIns="45719" rIns="45719" anchor="ctr"/>
          <a:lstStyle/>
          <a:p>
            <a:pPr/>
          </a:p>
        </p:txBody>
      </p:sp>
      <p:sp>
        <p:nvSpPr>
          <p:cNvPr id="147" name="Shape 147"/>
          <p:cNvSpPr/>
          <p:nvPr/>
        </p:nvSpPr>
        <p:spPr>
          <a:xfrm>
            <a:off x="2641125" y="4152150"/>
            <a:ext cx="1495201" cy="624001"/>
          </a:xfrm>
          <a:prstGeom prst="rect">
            <a:avLst/>
          </a:prstGeom>
          <a:solidFill>
            <a:srgbClr val="FFFFFF"/>
          </a:solidFill>
          <a:ln w="12700">
            <a:miter lim="400000"/>
          </a:ln>
        </p:spPr>
        <p:txBody>
          <a:bodyPr lIns="45719" rIns="45719" anchor="ctr"/>
          <a:lstStyle/>
          <a:p>
            <a:pPr/>
          </a:p>
        </p:txBody>
      </p:sp>
      <p:sp>
        <p:nvSpPr>
          <p:cNvPr id="148" name="Shape 148"/>
          <p:cNvSpPr/>
          <p:nvPr/>
        </p:nvSpPr>
        <p:spPr>
          <a:xfrm>
            <a:off x="4419599" y="4152150"/>
            <a:ext cx="1596002" cy="624001"/>
          </a:xfrm>
          <a:prstGeom prst="rect">
            <a:avLst/>
          </a:prstGeom>
          <a:solidFill>
            <a:srgbClr val="FFFFFF"/>
          </a:solidFill>
          <a:ln w="12700">
            <a:miter lim="400000"/>
          </a:ln>
        </p:spPr>
        <p:txBody>
          <a:bodyPr lIns="45719" rIns="45719" anchor="ctr"/>
          <a:lstStyle/>
          <a:p>
            <a:pPr/>
          </a:p>
        </p:txBody>
      </p:sp>
      <p:sp>
        <p:nvSpPr>
          <p:cNvPr id="149" name="Shape 149"/>
          <p:cNvSpPr/>
          <p:nvPr/>
        </p:nvSpPr>
        <p:spPr>
          <a:xfrm>
            <a:off x="6541699" y="4051499"/>
            <a:ext cx="1702201" cy="724501"/>
          </a:xfrm>
          <a:prstGeom prst="rect">
            <a:avLst/>
          </a:prstGeom>
          <a:solidFill>
            <a:srgbClr val="FFFFFF"/>
          </a:solidFill>
          <a:ln w="12700">
            <a:miter lim="400000"/>
          </a:ln>
        </p:spPr>
        <p:txBody>
          <a:bodyPr lIns="45719" rIns="45719" anchor="ctr"/>
          <a:lstStyle/>
          <a:p>
            <a:pPr/>
          </a:p>
        </p:txBody>
      </p:sp>
      <p:sp>
        <p:nvSpPr>
          <p:cNvPr id="150" name="Shape 150"/>
          <p:cNvSpPr/>
          <p:nvPr/>
        </p:nvSpPr>
        <p:spPr>
          <a:xfrm>
            <a:off x="5385775" y="2435499"/>
            <a:ext cx="1702201" cy="724501"/>
          </a:xfrm>
          <a:prstGeom prst="rect">
            <a:avLst/>
          </a:prstGeom>
          <a:solidFill>
            <a:srgbClr val="FFFFFF"/>
          </a:solidFill>
          <a:ln w="12700">
            <a:miter lim="400000"/>
          </a:ln>
        </p:spPr>
        <p:txBody>
          <a:bodyPr lIns="45719" rIns="45719" anchor="ctr"/>
          <a:lstStyle/>
          <a:p>
            <a:pPr/>
          </a:p>
        </p:txBody>
      </p:sp>
      <p:sp>
        <p:nvSpPr>
          <p:cNvPr id="151" name="Shape 151"/>
          <p:cNvSpPr/>
          <p:nvPr/>
        </p:nvSpPr>
        <p:spPr>
          <a:xfrm>
            <a:off x="3424699" y="2030074"/>
            <a:ext cx="1702201" cy="724501"/>
          </a:xfrm>
          <a:prstGeom prst="rect">
            <a:avLst/>
          </a:prstGeom>
          <a:solidFill>
            <a:srgbClr val="FFFFFF"/>
          </a:solidFill>
          <a:ln w="12700">
            <a:miter lim="400000"/>
          </a:ln>
        </p:spPr>
        <p:txBody>
          <a:bodyPr lIns="45719" rIns="45719" anchor="ctr"/>
          <a:lstStyle/>
          <a:p>
            <a:pPr/>
          </a:p>
        </p:txBody>
      </p:sp>
      <p:sp>
        <p:nvSpPr>
          <p:cNvPr id="152" name="Shape 152"/>
          <p:cNvSpPr/>
          <p:nvPr/>
        </p:nvSpPr>
        <p:spPr>
          <a:xfrm>
            <a:off x="3147274" y="2231400"/>
            <a:ext cx="3623102" cy="2127901"/>
          </a:xfrm>
          <a:prstGeom prst="rect">
            <a:avLst/>
          </a:prstGeom>
          <a:ln w="114300">
            <a:solidFill>
              <a:srgbClr val="E6B923"/>
            </a:solidFill>
          </a:ln>
        </p:spPr>
        <p:txBody>
          <a:bodyPr lIns="45719" rIns="45719" anchor="ctr"/>
          <a:lstStyle/>
          <a:p>
            <a:pPr/>
          </a:p>
        </p:txBody>
      </p:sp>
      <p:sp>
        <p:nvSpPr>
          <p:cNvPr id="153" name="Shape 153"/>
          <p:cNvSpPr/>
          <p:nvPr/>
        </p:nvSpPr>
        <p:spPr>
          <a:xfrm>
            <a:off x="1245075" y="244475"/>
            <a:ext cx="7534800" cy="2392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4800">
                <a:solidFill>
                  <a:srgbClr val="134F5C"/>
                </a:solidFill>
                <a:latin typeface="Oswald"/>
                <a:ea typeface="Oswald"/>
                <a:cs typeface="Oswald"/>
                <a:sym typeface="Oswald"/>
              </a:defRPr>
            </a:lvl1pPr>
          </a:lstStyle>
          <a:p>
            <a:pPr/>
            <a:r>
              <a:t>Maine Power Delivery Authority</a:t>
            </a:r>
          </a:p>
        </p:txBody>
      </p:sp>
      <p:sp>
        <p:nvSpPr>
          <p:cNvPr id="154" name="Shape 154"/>
          <p:cNvSpPr/>
          <p:nvPr/>
        </p:nvSpPr>
        <p:spPr>
          <a:xfrm>
            <a:off x="1435125" y="1102775"/>
            <a:ext cx="7154699" cy="640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3000">
                <a:solidFill>
                  <a:srgbClr val="434343"/>
                </a:solidFill>
                <a:latin typeface="Lora"/>
                <a:ea typeface="Lora"/>
                <a:cs typeface="Lora"/>
                <a:sym typeface="Lora"/>
              </a:defRPr>
            </a:lvl1pPr>
          </a:lstStyle>
          <a:p>
            <a:pPr/>
            <a:r>
              <a:t>Reliable, Renewable, and Resilient Grid</a:t>
            </a:r>
          </a:p>
        </p:txBody>
      </p:sp>
      <p:pic>
        <p:nvPicPr>
          <p:cNvPr id="155" name="image4.png"/>
          <p:cNvPicPr>
            <a:picLocks noChangeAspect="1"/>
          </p:cNvPicPr>
          <p:nvPr/>
        </p:nvPicPr>
        <p:blipFill>
          <a:blip r:embed="rId3">
            <a:extLst/>
          </a:blip>
          <a:stretch>
            <a:fillRect/>
          </a:stretch>
        </p:blipFill>
        <p:spPr>
          <a:xfrm>
            <a:off x="116800" y="330749"/>
            <a:ext cx="1318324" cy="1318325"/>
          </a:xfrm>
          <a:prstGeom prst="rect">
            <a:avLst/>
          </a:prstGeom>
          <a:ln w="12700">
            <a:miter lim="400000"/>
          </a:ln>
        </p:spPr>
      </p:pic>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7" name="image13.png"/>
          <p:cNvPicPr>
            <a:picLocks noChangeAspect="1"/>
          </p:cNvPicPr>
          <p:nvPr/>
        </p:nvPicPr>
        <p:blipFill>
          <a:blip r:embed="rId2">
            <a:alphaModFix amt="47000"/>
            <a:extLst/>
          </a:blip>
          <a:stretch>
            <a:fillRect/>
          </a:stretch>
        </p:blipFill>
        <p:spPr>
          <a:xfrm>
            <a:off x="0" y="-231251"/>
            <a:ext cx="9375276" cy="7031458"/>
          </a:xfrm>
          <a:prstGeom prst="rect">
            <a:avLst/>
          </a:prstGeom>
          <a:ln w="12700">
            <a:miter lim="400000"/>
          </a:ln>
        </p:spPr>
      </p:pic>
      <p:sp>
        <p:nvSpPr>
          <p:cNvPr id="158" name="Shape 158"/>
          <p:cNvSpPr/>
          <p:nvPr/>
        </p:nvSpPr>
        <p:spPr>
          <a:xfrm>
            <a:off x="1608199" y="1539250"/>
            <a:ext cx="6489601" cy="2697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sz="5500">
                <a:solidFill>
                  <a:srgbClr val="434343"/>
                </a:solidFill>
                <a:latin typeface="Oswald"/>
                <a:ea typeface="Oswald"/>
                <a:cs typeface="Oswald"/>
                <a:sym typeface="Oswald"/>
              </a:defRPr>
            </a:lvl1pPr>
          </a:lstStyle>
          <a:p>
            <a:pPr/>
            <a:r>
              <a:t>Benefits of Consumer Ownership</a:t>
            </a:r>
          </a:p>
        </p:txBody>
      </p:sp>
    </p:spTree>
  </p:cSld>
  <p:clrMapOvr>
    <a:masterClrMapping/>
  </p:clrMapOvr>
  <p:transition xmlns:p14="http://schemas.microsoft.com/office/powerpoint/2010/main" spd="med" advClick="1" p14:dur="1000"/>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